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5" r:id="rId6"/>
    <p:sldId id="276" r:id="rId7"/>
    <p:sldId id="277" r:id="rId8"/>
    <p:sldId id="260" r:id="rId9"/>
    <p:sldId id="261" r:id="rId10"/>
    <p:sldId id="262" r:id="rId11"/>
    <p:sldId id="265" r:id="rId12"/>
    <p:sldId id="263" r:id="rId13"/>
    <p:sldId id="264" r:id="rId14"/>
    <p:sldId id="266" r:id="rId15"/>
    <p:sldId id="267" r:id="rId16"/>
    <p:sldId id="268" r:id="rId17"/>
    <p:sldId id="269" r:id="rId18"/>
    <p:sldId id="270" r:id="rId19"/>
    <p:sldId id="272" r:id="rId20"/>
    <p:sldId id="271" r:id="rId21"/>
    <p:sldId id="273" r:id="rId22"/>
    <p:sldId id="274"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74" autoAdjust="0"/>
  </p:normalViewPr>
  <p:slideViewPr>
    <p:cSldViewPr>
      <p:cViewPr>
        <p:scale>
          <a:sx n="59" d="100"/>
          <a:sy n="59" d="100"/>
        </p:scale>
        <p:origin x="-1003" y="278"/>
      </p:cViewPr>
      <p:guideLst>
        <p:guide orient="horz" pos="2160"/>
        <p:guide pos="2880"/>
      </p:guideLst>
    </p:cSldViewPr>
  </p:slideViewPr>
  <p:outlineViewPr>
    <p:cViewPr>
      <p:scale>
        <a:sx n="33" d="100"/>
        <a:sy n="33" d="100"/>
      </p:scale>
      <p:origin x="43" y="1045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0B642D29-76F0-44C7-9C25-E8E4F48F1250}" type="datetimeFigureOut">
              <a:rPr lang="es-CL" smtClean="0"/>
              <a:pPr/>
              <a:t>04-10-2015</a:t>
            </a:fld>
            <a:endParaRPr lang="es-CL"/>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CL"/>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848B8035-70E5-4373-9E48-21B888DE4AA3}" type="slidenum">
              <a:rPr lang="es-CL" smtClean="0"/>
              <a:pPr/>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B642D29-76F0-44C7-9C25-E8E4F48F1250}" type="datetimeFigureOut">
              <a:rPr lang="es-CL" smtClean="0"/>
              <a:pPr/>
              <a:t>04-10-2015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48B8035-70E5-4373-9E48-21B888DE4AA3}"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B642D29-76F0-44C7-9C25-E8E4F48F1250}" type="datetimeFigureOut">
              <a:rPr lang="es-CL" smtClean="0"/>
              <a:pPr/>
              <a:t>04-10-2015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48B8035-70E5-4373-9E48-21B888DE4AA3}"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0B642D29-76F0-44C7-9C25-E8E4F48F1250}" type="datetimeFigureOut">
              <a:rPr lang="es-CL" smtClean="0"/>
              <a:pPr/>
              <a:t>04-10-2015</a:t>
            </a:fld>
            <a:endParaRPr lang="es-CL"/>
          </a:p>
        </p:txBody>
      </p:sp>
      <p:sp>
        <p:nvSpPr>
          <p:cNvPr id="9" name="8 Marcador de número de diapositiva"/>
          <p:cNvSpPr>
            <a:spLocks noGrp="1"/>
          </p:cNvSpPr>
          <p:nvPr>
            <p:ph type="sldNum" sz="quarter" idx="15"/>
          </p:nvPr>
        </p:nvSpPr>
        <p:spPr/>
        <p:txBody>
          <a:bodyPr rtlCol="0"/>
          <a:lstStyle/>
          <a:p>
            <a:fld id="{848B8035-70E5-4373-9E48-21B888DE4AA3}" type="slidenum">
              <a:rPr lang="es-CL" smtClean="0"/>
              <a:pPr/>
              <a:t>‹Nº›</a:t>
            </a:fld>
            <a:endParaRPr lang="es-CL"/>
          </a:p>
        </p:txBody>
      </p:sp>
      <p:sp>
        <p:nvSpPr>
          <p:cNvPr id="10" name="9 Marcador de pie de página"/>
          <p:cNvSpPr>
            <a:spLocks noGrp="1"/>
          </p:cNvSpPr>
          <p:nvPr>
            <p:ph type="ftr" sz="quarter" idx="16"/>
          </p:nvPr>
        </p:nvSpPr>
        <p:spPr/>
        <p:txBody>
          <a:bodyPr rtlCol="0"/>
          <a:lstStyle/>
          <a:p>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0B642D29-76F0-44C7-9C25-E8E4F48F1250}" type="datetimeFigureOut">
              <a:rPr lang="es-CL" smtClean="0"/>
              <a:pPr/>
              <a:t>04-10-2015</a:t>
            </a:fld>
            <a:endParaRPr lang="es-CL"/>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CL"/>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848B8035-70E5-4373-9E48-21B888DE4AA3}" type="slidenum">
              <a:rPr lang="es-CL" smtClean="0"/>
              <a:pPr/>
              <a:t>‹Nº›</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0B642D29-76F0-44C7-9C25-E8E4F48F1250}" type="datetimeFigureOut">
              <a:rPr lang="es-CL" smtClean="0"/>
              <a:pPr/>
              <a:t>04-10-2015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848B8035-70E5-4373-9E48-21B888DE4AA3}" type="slidenum">
              <a:rPr lang="es-CL" smtClean="0"/>
              <a:pPr/>
              <a:t>‹Nº›</a:t>
            </a:fld>
            <a:endParaRPr lang="es-CL"/>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0B642D29-76F0-44C7-9C25-E8E4F48F1250}" type="datetimeFigureOut">
              <a:rPr lang="es-CL" smtClean="0"/>
              <a:pPr/>
              <a:t>04-10-2015</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848B8035-70E5-4373-9E48-21B888DE4AA3}" type="slidenum">
              <a:rPr lang="es-CL" smtClean="0"/>
              <a:pPr/>
              <a:t>‹Nº›</a:t>
            </a:fld>
            <a:endParaRPr lang="es-CL"/>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0B642D29-76F0-44C7-9C25-E8E4F48F1250}" type="datetimeFigureOut">
              <a:rPr lang="es-CL" smtClean="0"/>
              <a:pPr/>
              <a:t>04-10-2015</a:t>
            </a:fld>
            <a:endParaRPr lang="es-CL"/>
          </a:p>
        </p:txBody>
      </p:sp>
      <p:sp>
        <p:nvSpPr>
          <p:cNvPr id="7" name="6 Marcador de número de diapositiva"/>
          <p:cNvSpPr>
            <a:spLocks noGrp="1"/>
          </p:cNvSpPr>
          <p:nvPr>
            <p:ph type="sldNum" sz="quarter" idx="11"/>
          </p:nvPr>
        </p:nvSpPr>
        <p:spPr/>
        <p:txBody>
          <a:bodyPr rtlCol="0"/>
          <a:lstStyle/>
          <a:p>
            <a:fld id="{848B8035-70E5-4373-9E48-21B888DE4AA3}" type="slidenum">
              <a:rPr lang="es-CL" smtClean="0"/>
              <a:pPr/>
              <a:t>‹Nº›</a:t>
            </a:fld>
            <a:endParaRPr lang="es-CL"/>
          </a:p>
        </p:txBody>
      </p:sp>
      <p:sp>
        <p:nvSpPr>
          <p:cNvPr id="8" name="7 Marcador de pie de página"/>
          <p:cNvSpPr>
            <a:spLocks noGrp="1"/>
          </p:cNvSpPr>
          <p:nvPr>
            <p:ph type="ftr" sz="quarter" idx="12"/>
          </p:nvPr>
        </p:nvSpPr>
        <p:spPr/>
        <p:txBody>
          <a:bodyPr rtlCol="0"/>
          <a:lstStyle/>
          <a:p>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B642D29-76F0-44C7-9C25-E8E4F48F1250}" type="datetimeFigureOut">
              <a:rPr lang="es-CL" smtClean="0"/>
              <a:pPr/>
              <a:t>04-10-2015</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848B8035-70E5-4373-9E48-21B888DE4AA3}"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0B642D29-76F0-44C7-9C25-E8E4F48F1250}" type="datetimeFigureOut">
              <a:rPr lang="es-CL" smtClean="0"/>
              <a:pPr/>
              <a:t>04-10-2015</a:t>
            </a:fld>
            <a:endParaRPr lang="es-CL"/>
          </a:p>
        </p:txBody>
      </p:sp>
      <p:sp>
        <p:nvSpPr>
          <p:cNvPr id="22" name="21 Marcador de número de diapositiva"/>
          <p:cNvSpPr>
            <a:spLocks noGrp="1"/>
          </p:cNvSpPr>
          <p:nvPr>
            <p:ph type="sldNum" sz="quarter" idx="15"/>
          </p:nvPr>
        </p:nvSpPr>
        <p:spPr/>
        <p:txBody>
          <a:bodyPr rtlCol="0"/>
          <a:lstStyle/>
          <a:p>
            <a:fld id="{848B8035-70E5-4373-9E48-21B888DE4AA3}" type="slidenum">
              <a:rPr lang="es-CL" smtClean="0"/>
              <a:pPr/>
              <a:t>‹Nº›</a:t>
            </a:fld>
            <a:endParaRPr lang="es-CL"/>
          </a:p>
        </p:txBody>
      </p:sp>
      <p:sp>
        <p:nvSpPr>
          <p:cNvPr id="23" name="22 Marcador de pie de página"/>
          <p:cNvSpPr>
            <a:spLocks noGrp="1"/>
          </p:cNvSpPr>
          <p:nvPr>
            <p:ph type="ftr" sz="quarter" idx="16"/>
          </p:nvPr>
        </p:nvSpPr>
        <p:spPr/>
        <p:txBody>
          <a:bodyPr rtlCol="0"/>
          <a:lstStyle/>
          <a:p>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0B642D29-76F0-44C7-9C25-E8E4F48F1250}" type="datetimeFigureOut">
              <a:rPr lang="es-CL" smtClean="0"/>
              <a:pPr/>
              <a:t>04-10-2015</a:t>
            </a:fld>
            <a:endParaRPr lang="es-CL"/>
          </a:p>
        </p:txBody>
      </p:sp>
      <p:sp>
        <p:nvSpPr>
          <p:cNvPr id="18" name="17 Marcador de número de diapositiva"/>
          <p:cNvSpPr>
            <a:spLocks noGrp="1"/>
          </p:cNvSpPr>
          <p:nvPr>
            <p:ph type="sldNum" sz="quarter" idx="11"/>
          </p:nvPr>
        </p:nvSpPr>
        <p:spPr/>
        <p:txBody>
          <a:bodyPr rtlCol="0"/>
          <a:lstStyle/>
          <a:p>
            <a:fld id="{848B8035-70E5-4373-9E48-21B888DE4AA3}" type="slidenum">
              <a:rPr lang="es-CL" smtClean="0"/>
              <a:pPr/>
              <a:t>‹Nº›</a:t>
            </a:fld>
            <a:endParaRPr lang="es-CL"/>
          </a:p>
        </p:txBody>
      </p:sp>
      <p:sp>
        <p:nvSpPr>
          <p:cNvPr id="21" name="20 Marcador de pie de página"/>
          <p:cNvSpPr>
            <a:spLocks noGrp="1"/>
          </p:cNvSpPr>
          <p:nvPr>
            <p:ph type="ftr" sz="quarter" idx="12"/>
          </p:nvPr>
        </p:nvSpPr>
        <p:spPr/>
        <p:txBody>
          <a:bodyPr rtlCol="0"/>
          <a:lstStyle/>
          <a:p>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B642D29-76F0-44C7-9C25-E8E4F48F1250}" type="datetimeFigureOut">
              <a:rPr lang="es-CL" smtClean="0"/>
              <a:pPr/>
              <a:t>04-10-2015</a:t>
            </a:fld>
            <a:endParaRPr lang="es-CL"/>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CL"/>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48B8035-70E5-4373-9E48-21B888DE4AA3}"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s.wikipedia.org/wiki/Salud" TargetMode="External"/><Relationship Id="rId2" Type="http://schemas.openxmlformats.org/officeDocument/2006/relationships/hyperlink" Target="https://es.wikipedia.org/wiki/C%C3%B3digo_(Derecho)" TargetMode="External"/><Relationship Id="rId1" Type="http://schemas.openxmlformats.org/officeDocument/2006/relationships/slideLayout" Target="../slideLayouts/slideLayout2.xml"/><Relationship Id="rId4" Type="http://schemas.openxmlformats.org/officeDocument/2006/relationships/hyperlink" Target="https://es.wikipedia.org/wiki/Chil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s.wikipedia.org/wiki/1967" TargetMode="External"/><Relationship Id="rId3" Type="http://schemas.openxmlformats.org/officeDocument/2006/relationships/hyperlink" Target="https://es.wikipedia.org/wiki/1918" TargetMode="External"/><Relationship Id="rId7" Type="http://schemas.openxmlformats.org/officeDocument/2006/relationships/hyperlink" Target="https://es.wikipedia.org/wiki/1931" TargetMode="External"/><Relationship Id="rId2" Type="http://schemas.openxmlformats.org/officeDocument/2006/relationships/hyperlink" Target="https://es.wikipedia.org/wiki/22_de_junio" TargetMode="External"/><Relationship Id="rId1" Type="http://schemas.openxmlformats.org/officeDocument/2006/relationships/slideLayout" Target="../slideLayouts/slideLayout2.xml"/><Relationship Id="rId6" Type="http://schemas.openxmlformats.org/officeDocument/2006/relationships/hyperlink" Target="https://es.wikipedia.org/wiki/15_de_mayo" TargetMode="External"/><Relationship Id="rId5" Type="http://schemas.openxmlformats.org/officeDocument/2006/relationships/hyperlink" Target="https://es.wikipedia.org/wiki/C%C3%B3digo_Sanitario_de_Chile" TargetMode="External"/><Relationship Id="rId10" Type="http://schemas.openxmlformats.org/officeDocument/2006/relationships/hyperlink" Target="https://es.wikipedia.org/wiki/1968" TargetMode="External"/><Relationship Id="rId4" Type="http://schemas.openxmlformats.org/officeDocument/2006/relationships/hyperlink" Target="https://es.wikipedia.org/wiki/Servicio_Nacional_de_Salubridad" TargetMode="External"/><Relationship Id="rId9" Type="http://schemas.openxmlformats.org/officeDocument/2006/relationships/hyperlink" Target="https://es.wikipedia.org/wiki/31_de_enero"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s.wikipedia.org/wiki/1989" TargetMode="External"/><Relationship Id="rId2" Type="http://schemas.openxmlformats.org/officeDocument/2006/relationships/hyperlink" Target="https://es.wikipedia.org/wiki/Aborto_terap%C3%A9utico" TargetMode="External"/><Relationship Id="rId1" Type="http://schemas.openxmlformats.org/officeDocument/2006/relationships/slideLayout" Target="../slideLayouts/slideLayout2.xml"/><Relationship Id="rId5" Type="http://schemas.openxmlformats.org/officeDocument/2006/relationships/hyperlink" Target="https://es.wikipedia.org/wiki/Constituci%C3%B3n_de_1980" TargetMode="External"/><Relationship Id="rId4" Type="http://schemas.openxmlformats.org/officeDocument/2006/relationships/hyperlink" Target="https://es.wikipedia.org/wiki/R%C3%A9gimen_militar_(Chil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dirty="0" smtClean="0"/>
              <a:t>CÓDIGO SANITARIO</a:t>
            </a:r>
            <a:endParaRPr lang="es-CL" dirty="0"/>
          </a:p>
        </p:txBody>
      </p:sp>
      <p:sp>
        <p:nvSpPr>
          <p:cNvPr id="3" name="2 Subtítulo"/>
          <p:cNvSpPr>
            <a:spLocks noGrp="1"/>
          </p:cNvSpPr>
          <p:nvPr>
            <p:ph type="subTitle" idx="1"/>
          </p:nvPr>
        </p:nvSpPr>
        <p:spPr/>
        <p:txBody>
          <a:bodyPr/>
          <a:lstStyle/>
          <a:p>
            <a:r>
              <a:rPr lang="es-CL" dirty="0" smtClean="0"/>
              <a:t>CHILE</a:t>
            </a:r>
          </a:p>
          <a:p>
            <a:endParaRPr lang="es-C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CL" b="1" i="1" dirty="0" smtClean="0"/>
              <a:t>Enfermedades transmisibles</a:t>
            </a:r>
            <a:r>
              <a:rPr lang="es-CL" dirty="0" smtClean="0"/>
              <a:t/>
            </a:r>
            <a:br>
              <a:rPr lang="es-CL" dirty="0" smtClean="0"/>
            </a:br>
            <a:endParaRPr lang="es-CL" dirty="0"/>
          </a:p>
        </p:txBody>
      </p:sp>
      <p:sp>
        <p:nvSpPr>
          <p:cNvPr id="3" name="2 Marcador de contenido"/>
          <p:cNvSpPr>
            <a:spLocks noGrp="1"/>
          </p:cNvSpPr>
          <p:nvPr>
            <p:ph sz="quarter" idx="1"/>
          </p:nvPr>
        </p:nvSpPr>
        <p:spPr>
          <a:xfrm>
            <a:off x="251520" y="764704"/>
            <a:ext cx="8435280" cy="5832648"/>
          </a:xfrm>
        </p:spPr>
        <p:txBody>
          <a:bodyPr>
            <a:normAutofit/>
          </a:bodyPr>
          <a:lstStyle/>
          <a:p>
            <a:pPr algn="just"/>
            <a:r>
              <a:rPr lang="es-CL" dirty="0" smtClean="0"/>
              <a:t>Todo médico cirujano que asista a una persona que padezca de una enfermedad transmisible sujeta a declaración obligatoria, comunicará el diagnóstico a -la autoridad sanitaria más próxima. </a:t>
            </a:r>
          </a:p>
          <a:p>
            <a:pPr algn="just"/>
            <a:endParaRPr lang="es-CL" dirty="0" smtClean="0"/>
          </a:p>
          <a:p>
            <a:pPr algn="just"/>
            <a:r>
              <a:rPr lang="es-CL" dirty="0" smtClean="0"/>
              <a:t>Igual obligación afectará a dueños de farmacias y laboratorios en que se realicen los exámenes correspondientes.</a:t>
            </a:r>
          </a:p>
          <a:p>
            <a:pPr algn="just"/>
            <a:endParaRPr lang="es-CL" dirty="0" smtClean="0"/>
          </a:p>
          <a:p>
            <a:pPr algn="just"/>
            <a:r>
              <a:rPr lang="es-CL" dirty="0" smtClean="0"/>
              <a:t>El S.S. podrá ordenar todas las medidas necesarias de protección contra enfermedades transmisibles, hasta la clausura de un establecimiento o institución que albergue un grupo de personas </a:t>
            </a:r>
          </a:p>
          <a:p>
            <a:endParaRPr lang="es-C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706090"/>
          </a:xfrm>
        </p:spPr>
        <p:txBody>
          <a:bodyPr/>
          <a:lstStyle/>
          <a:p>
            <a:r>
              <a:rPr lang="es-CL" b="1" i="1" dirty="0" smtClean="0"/>
              <a:t>Enfermedades transmisibles</a:t>
            </a:r>
            <a:endParaRPr lang="es-CL" dirty="0"/>
          </a:p>
        </p:txBody>
      </p:sp>
      <p:sp>
        <p:nvSpPr>
          <p:cNvPr id="3" name="2 Marcador de contenido"/>
          <p:cNvSpPr>
            <a:spLocks noGrp="1"/>
          </p:cNvSpPr>
          <p:nvPr>
            <p:ph sz="quarter" idx="1"/>
          </p:nvPr>
        </p:nvSpPr>
        <p:spPr>
          <a:xfrm>
            <a:off x="251520" y="1124744"/>
            <a:ext cx="8208912" cy="5349208"/>
          </a:xfrm>
        </p:spPr>
        <p:txBody>
          <a:bodyPr>
            <a:normAutofit fontScale="92500" lnSpcReduction="10000"/>
          </a:bodyPr>
          <a:lstStyle/>
          <a:p>
            <a:pPr algn="just"/>
            <a:r>
              <a:rPr lang="es-CL" dirty="0" smtClean="0"/>
              <a:t>El S.S.,</a:t>
            </a:r>
            <a:r>
              <a:rPr lang="es-CL" i="1" dirty="0" smtClean="0"/>
              <a:t> </a:t>
            </a:r>
            <a:r>
              <a:rPr lang="es-CL" dirty="0" smtClean="0"/>
              <a:t>determinará el período mínimo de aislamiento de enfermos contagiosos, como también las restricciones a que se sujetarán los portadores o los que pudieron encontrarse en períodos de incubación.</a:t>
            </a:r>
          </a:p>
          <a:p>
            <a:pPr algn="just"/>
            <a:endParaRPr lang="es-CL" dirty="0" smtClean="0"/>
          </a:p>
          <a:p>
            <a:pPr algn="just"/>
            <a:r>
              <a:rPr lang="es-CL" dirty="0" smtClean="0"/>
              <a:t>La vacunación y revacunación antivariólica son obligatorias para todos los habitantes de la República (sin vigencia en la actualidad). Son también obligatorias las vacunaciones contra la difteria y tos ferina dentro dé las edades y condiciones que el S.S. determine. </a:t>
            </a:r>
          </a:p>
          <a:p>
            <a:pPr algn="just"/>
            <a:endParaRPr lang="es-CL" dirty="0" smtClean="0"/>
          </a:p>
          <a:p>
            <a:pPr algn="just"/>
            <a:r>
              <a:rPr lang="es-CL" dirty="0" smtClean="0"/>
              <a:t>Cuando exista una epidemia o se produjere una emergencia que signifique riesgo para la vida o salud de los habitantes, el Presidente de la República podrá otorgar al Director General del S.S. facultades extraordinarias frente a la situación.</a:t>
            </a:r>
          </a:p>
          <a:p>
            <a:endParaRPr lang="es-C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CL" b="1" i="1" dirty="0" smtClean="0"/>
              <a:t>Enfermedades venéreas</a:t>
            </a:r>
            <a:r>
              <a:rPr lang="es-CL" dirty="0" smtClean="0"/>
              <a:t/>
            </a:r>
            <a:br>
              <a:rPr lang="es-CL" dirty="0" smtClean="0"/>
            </a:br>
            <a:endParaRPr lang="es-CL" dirty="0"/>
          </a:p>
        </p:txBody>
      </p:sp>
      <p:sp>
        <p:nvSpPr>
          <p:cNvPr id="3" name="2 Marcador de contenido"/>
          <p:cNvSpPr>
            <a:spLocks noGrp="1"/>
          </p:cNvSpPr>
          <p:nvPr>
            <p:ph sz="quarter" idx="1"/>
          </p:nvPr>
        </p:nvSpPr>
        <p:spPr>
          <a:xfrm>
            <a:off x="323528" y="1268760"/>
            <a:ext cx="8280920" cy="4845152"/>
          </a:xfrm>
        </p:spPr>
        <p:txBody>
          <a:bodyPr>
            <a:normAutofit/>
          </a:bodyPr>
          <a:lstStyle/>
          <a:p>
            <a:pPr algn="just"/>
            <a:r>
              <a:rPr lang="es-CL" dirty="0" smtClean="0"/>
              <a:t>El S.S. tendrá a su cargo la lucha contra las enfermedades venéreas y evitará su propagación por todos los medios educacionales, preventivos o de otro orden</a:t>
            </a:r>
            <a:r>
              <a:rPr lang="es-CL" b="1" dirty="0" smtClean="0"/>
              <a:t> </a:t>
            </a:r>
            <a:r>
              <a:rPr lang="es-CL" dirty="0" smtClean="0"/>
              <a:t>que estime necesarios.</a:t>
            </a:r>
          </a:p>
          <a:p>
            <a:pPr algn="just"/>
            <a:r>
              <a:rPr lang="es-CL" dirty="0" smtClean="0"/>
              <a:t>Es obligatoria la denuncia de los casos y la de los enfermos contagiosos que se nieguen a seguir tratamiento.</a:t>
            </a:r>
          </a:p>
          <a:p>
            <a:pPr algn="just"/>
            <a:r>
              <a:rPr lang="es-CL" dirty="0" smtClean="0"/>
              <a:t>Para las personas que se, dedican al comercio sexual se llevará una estadística sanitaria no permitiéndose su agrupación en prostíbulos. La vigencia de este precepto y la clausura Del prostíbulo corresponde a Carabineros. </a:t>
            </a:r>
          </a:p>
          <a:p>
            <a:endParaRPr lang="es-C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i="1" dirty="0" smtClean="0"/>
              <a:t>Estadísticas sanitarias</a:t>
            </a:r>
            <a:r>
              <a:rPr lang="es-CL" dirty="0" smtClean="0"/>
              <a:t/>
            </a:r>
            <a:br>
              <a:rPr lang="es-CL" dirty="0" smtClean="0"/>
            </a:br>
            <a:endParaRPr lang="es-CL" dirty="0"/>
          </a:p>
        </p:txBody>
      </p:sp>
      <p:sp>
        <p:nvSpPr>
          <p:cNvPr id="3" name="2 Marcador de contenido"/>
          <p:cNvSpPr>
            <a:spLocks noGrp="1"/>
          </p:cNvSpPr>
          <p:nvPr>
            <p:ph sz="quarter" idx="1"/>
          </p:nvPr>
        </p:nvSpPr>
        <p:spPr/>
        <p:txBody>
          <a:bodyPr/>
          <a:lstStyle/>
          <a:p>
            <a:pPr algn="just"/>
            <a:r>
              <a:rPr lang="es-CL" dirty="0" smtClean="0"/>
              <a:t>El S.S. tendrá a su cargo la recolección de datos estadísticos de importancia relacionados con la salud.</a:t>
            </a:r>
          </a:p>
          <a:p>
            <a:pPr algn="just"/>
            <a:endParaRPr lang="es-CL" dirty="0" smtClean="0"/>
          </a:p>
          <a:p>
            <a:pPr algn="just"/>
            <a:r>
              <a:rPr lang="es-CL" dirty="0" smtClean="0"/>
              <a:t>Los Oficiales de Registro Civil están obligados a proporcionar semanalmente a la autoridad local del S.S., la información referente a nacidos vivos, fallecidos y defunciones fetales. </a:t>
            </a:r>
          </a:p>
          <a:p>
            <a:endParaRPr lang="es-C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i="1" dirty="0" smtClean="0"/>
              <a:t>Higiene y seguridad del ambiente y lugares de trabajo</a:t>
            </a:r>
            <a:r>
              <a:rPr lang="es-CL" dirty="0" smtClean="0"/>
              <a:t/>
            </a:r>
            <a:br>
              <a:rPr lang="es-CL" dirty="0" smtClean="0"/>
            </a:br>
            <a:endParaRPr lang="es-CL" dirty="0"/>
          </a:p>
        </p:txBody>
      </p:sp>
      <p:sp>
        <p:nvSpPr>
          <p:cNvPr id="3" name="2 Marcador de contenido"/>
          <p:cNvSpPr>
            <a:spLocks noGrp="1"/>
          </p:cNvSpPr>
          <p:nvPr>
            <p:ph sz="quarter" idx="1"/>
          </p:nvPr>
        </p:nvSpPr>
        <p:spPr>
          <a:xfrm>
            <a:off x="457200" y="1268760"/>
            <a:ext cx="8003232" cy="5205192"/>
          </a:xfrm>
        </p:spPr>
        <p:txBody>
          <a:bodyPr>
            <a:normAutofit/>
          </a:bodyPr>
          <a:lstStyle/>
          <a:p>
            <a:pPr algn="just"/>
            <a:r>
              <a:rPr lang="es-CL" dirty="0" smtClean="0"/>
              <a:t>Corresponde al S.S., el control de todos los factores o agentes del medio ambiente que afecten la seguridad y bienestar de los habitantes.</a:t>
            </a:r>
          </a:p>
          <a:p>
            <a:pPr algn="just"/>
            <a:r>
              <a:rPr lang="es-CL" dirty="0" smtClean="0"/>
              <a:t>No podrá iniciarse la construcción o remodelación de una población sin que el S.S. haya aprobado los servicios de agua potable y alcantarillado pudiendo ordenarse el desalojo si no se ha cumplido con este requisito. </a:t>
            </a:r>
          </a:p>
          <a:p>
            <a:pPr algn="just"/>
            <a:r>
              <a:rPr lang="es-CL" dirty="0" smtClean="0"/>
              <a:t>El S.S., ejercerá la vigilancia sanitaria sobre provisiones o plantas de agua y plantas depuradoras de aguas servidas o residuos industriales.</a:t>
            </a:r>
          </a:p>
          <a:p>
            <a:pPr algn="just"/>
            <a:r>
              <a:rPr lang="es-CL" dirty="0" smtClean="0"/>
              <a:t>El S.N.S. debe autorizar y vigilar el funcionamiento de balnearios, piscinas, baños públicos y particulares.</a:t>
            </a:r>
          </a:p>
          <a:p>
            <a:endParaRPr lang="es-C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20688"/>
            <a:ext cx="8003232" cy="5853264"/>
          </a:xfrm>
        </p:spPr>
        <p:txBody>
          <a:bodyPr>
            <a:normAutofit fontScale="85000" lnSpcReduction="20000"/>
          </a:bodyPr>
          <a:lstStyle/>
          <a:p>
            <a:pPr algn="just"/>
            <a:r>
              <a:rPr lang="es-CL" dirty="0" smtClean="0"/>
              <a:t>Corresponde al S.S. autorizar y vigilar el funcionamiento de todo lugar destinado a acumulación, selección, industrialización, comercio o disposición final de basuras y desperdicios de cualquier clase y las condiciones y requisitos de los vehículos y sistemas de transporte.</a:t>
            </a:r>
          </a:p>
          <a:p>
            <a:pPr algn="just"/>
            <a:endParaRPr lang="es-CL" dirty="0" smtClean="0"/>
          </a:p>
          <a:p>
            <a:pPr algn="just"/>
            <a:r>
              <a:rPr lang="es-CL" dirty="0" smtClean="0"/>
              <a:t>Corresponde al S.N.S. reglamentar las condiciones de higiene y seguridad de los lugares de trabajo.</a:t>
            </a:r>
          </a:p>
          <a:p>
            <a:pPr algn="just">
              <a:buNone/>
            </a:pPr>
            <a:endParaRPr lang="es-CL" dirty="0" smtClean="0"/>
          </a:p>
          <a:p>
            <a:pPr algn="just"/>
            <a:r>
              <a:rPr lang="es-CL" dirty="0" smtClean="0"/>
              <a:t> La instalación, ampliación o traslado de industrias autorizadas por las municipalidades requiere informe previo favorable del S.S.</a:t>
            </a:r>
          </a:p>
          <a:p>
            <a:pPr algn="just">
              <a:buNone/>
            </a:pPr>
            <a:endParaRPr lang="es-CL" dirty="0" smtClean="0"/>
          </a:p>
          <a:p>
            <a:pPr algn="just"/>
            <a:r>
              <a:rPr lang="es-CL" dirty="0" smtClean="0"/>
              <a:t>El S.S: reglamenta las normas correspondientes a la conservación y pureza del aire evitando la presencia de materias u olores que constituyan amenaza a la salud, seguridad o bienestar, como asimismo las referentes a la presencia de animales domésticos y los perjuicios, peligros o inconvenientes que provengan de la producción de ruidos, vibraciones o trepidaciones molestas.</a:t>
            </a:r>
          </a:p>
          <a:p>
            <a:endParaRPr lang="es-C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i="1" dirty="0" smtClean="0"/>
              <a:t>Productos alimenticios</a:t>
            </a:r>
            <a:r>
              <a:rPr lang="es-CL" dirty="0" smtClean="0"/>
              <a:t/>
            </a:r>
            <a:br>
              <a:rPr lang="es-CL" dirty="0" smtClean="0"/>
            </a:br>
            <a:endParaRPr lang="es-CL" dirty="0"/>
          </a:p>
        </p:txBody>
      </p:sp>
      <p:sp>
        <p:nvSpPr>
          <p:cNvPr id="3" name="2 Marcador de contenido"/>
          <p:cNvSpPr>
            <a:spLocks noGrp="1"/>
          </p:cNvSpPr>
          <p:nvPr>
            <p:ph sz="quarter" idx="1"/>
          </p:nvPr>
        </p:nvSpPr>
        <p:spPr/>
        <p:txBody>
          <a:bodyPr>
            <a:normAutofit lnSpcReduction="10000"/>
          </a:bodyPr>
          <a:lstStyle/>
          <a:p>
            <a:pPr algn="just"/>
            <a:r>
              <a:rPr lang="es-CL" dirty="0" smtClean="0"/>
              <a:t>Se entiende por alimentos o productos alimenticios cualquier substancia o mezcla de substancias destinadas al consumo, humano incluyendo las bebidas y todos los ingredientes y aditivos. El S.S. reglamenta las características de todos los alimentos.</a:t>
            </a:r>
          </a:p>
          <a:p>
            <a:pPr algn="just"/>
            <a:r>
              <a:rPr lang="es-CL" dirty="0" smtClean="0"/>
              <a:t> Le corresponde igualmente autorizar la instalación, ampliación o modificación y la vigencia del funcionamiento de los locales, destinados a la producción, elaboración, envase, almacenamiento, distribución y venta de alimentos, y de los mataderos y frigoríficos realizando la inspección médico-veterinaria de los animales y de las carnes.</a:t>
            </a:r>
          </a:p>
          <a:p>
            <a:endParaRPr lang="es-C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147248" cy="1143000"/>
          </a:xfrm>
        </p:spPr>
        <p:txBody>
          <a:bodyPr>
            <a:normAutofit fontScale="90000"/>
          </a:bodyPr>
          <a:lstStyle/>
          <a:p>
            <a:r>
              <a:rPr lang="es-CL" sz="2700" b="1" i="1" dirty="0" smtClean="0"/>
              <a:t>Ejercicio de la medicina y profesiones afines</a:t>
            </a:r>
            <a:r>
              <a:rPr lang="es-CL" dirty="0" smtClean="0"/>
              <a:t/>
            </a:r>
            <a:br>
              <a:rPr lang="es-CL" dirty="0" smtClean="0"/>
            </a:br>
            <a:endParaRPr lang="es-CL" dirty="0"/>
          </a:p>
        </p:txBody>
      </p:sp>
      <p:sp>
        <p:nvSpPr>
          <p:cNvPr id="3" name="2 Marcador de contenido"/>
          <p:cNvSpPr>
            <a:spLocks noGrp="1"/>
          </p:cNvSpPr>
          <p:nvPr>
            <p:ph sz="quarter" idx="1"/>
          </p:nvPr>
        </p:nvSpPr>
        <p:spPr>
          <a:xfrm>
            <a:off x="179512" y="980728"/>
            <a:ext cx="8424936" cy="5493224"/>
          </a:xfrm>
        </p:spPr>
        <p:txBody>
          <a:bodyPr>
            <a:normAutofit fontScale="92500" lnSpcReduction="10000"/>
          </a:bodyPr>
          <a:lstStyle/>
          <a:p>
            <a:pPr algn="just"/>
            <a:r>
              <a:rPr lang="es-CL" dirty="0" smtClean="0"/>
              <a:t>Sólo pueden desempeñar actividades relacionadas con, la conservación y restablecimiento de la salud aquellos que poseen el título universitario correspondiente o la autorización dada por el Director General de Salud en el caso de profesionales auxiliares.</a:t>
            </a:r>
          </a:p>
          <a:p>
            <a:pPr algn="just">
              <a:buNone/>
            </a:pPr>
            <a:endParaRPr lang="es-CL" dirty="0" smtClean="0"/>
          </a:p>
          <a:p>
            <a:pPr algn="just"/>
            <a:r>
              <a:rPr lang="es-CL" dirty="0" smtClean="0"/>
              <a:t>Se considera ejercicio ilegal de la profesión de médico-cirujano todo acto realizado con, el propósito de formular diagnóstico o tratamiento de pacientes por personas que no están legalmente autorizadas. Quienes cumplen funciones de colaboración médica pueden realizar algunas de estas actividades siempre que medie indicación o supervigilancia médica o en caso de accidentes o situaciones de extrema urgencia cuando no sea posible la asistencia profesional de un médico. Sólo a los médicos cirujanos les está permitido aplicar procedimientos psicoterapéuticos, provocar sueño inducido o hipnosis.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8075240" cy="5997280"/>
          </a:xfrm>
        </p:spPr>
        <p:txBody>
          <a:bodyPr>
            <a:normAutofit/>
          </a:bodyPr>
          <a:lstStyle/>
          <a:p>
            <a:pPr algn="just"/>
            <a:r>
              <a:rPr lang="es-CL" dirty="0" smtClean="0"/>
              <a:t>Está prohibido el ejercicio conjunto de las profesiones de médico-cirujano y las de farmacéutico o bioquímica. </a:t>
            </a:r>
          </a:p>
          <a:p>
            <a:pPr algn="just"/>
            <a:r>
              <a:rPr lang="es-CL" dirty="0" smtClean="0"/>
              <a:t>Los dentistas sólo podrán prestar atenciones </a:t>
            </a:r>
            <a:r>
              <a:rPr lang="es-CL" dirty="0" err="1" smtClean="0"/>
              <a:t>odonto</a:t>
            </a:r>
            <a:r>
              <a:rPr lang="es-CL" dirty="0" smtClean="0"/>
              <a:t>-estomatológicas. </a:t>
            </a:r>
          </a:p>
          <a:p>
            <a:pPr algn="just"/>
            <a:r>
              <a:rPr lang="es-CL" dirty="0" smtClean="0"/>
              <a:t>El ejercicio de la profesión de matrona comprende la atención del embarazo, parto y puerperio normales. En la asistencia de partos sólo podrán intervenir mediante maniobras manuales y practicar aquellas curaciones que signifiquen atención inmediata de la parturienta. Sólo con fines terapéuticos se podrá interrumpir un embarazo. Para proceder a esta, intervención se requiere la opinión documentada de dos médicos-cirujanos.</a:t>
            </a:r>
          </a:p>
          <a:p>
            <a:endParaRPr lang="es-CL" dirty="0" smtClean="0"/>
          </a:p>
          <a:p>
            <a:endParaRPr lang="es-C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467600" cy="5925272"/>
          </a:xfrm>
        </p:spPr>
        <p:txBody>
          <a:bodyPr/>
          <a:lstStyle/>
          <a:p>
            <a:pPr algn="just"/>
            <a:r>
              <a:rPr lang="es-CL" dirty="0" smtClean="0"/>
              <a:t>Está prohibida cualquier forma de publicación o propaganda referente a higiene, medicina preventiva y curativa y ramas semejantes que a juicio del S.S. tiendan a engañar al público o perjudicar la salud individual o colectiva (Art. 53) . Se estima como engaño o perjuicio, cuando por medio de publicaciones u otro sistema audiovisual se ofrezcan o anuncien los servicios de personas que no están facultadas legalmente para ejercer la medicina y ramas afines. Sólo pueden anunciarse aquellos productos medicinales, nutritivos o de utilidad médica autorizados por el </a:t>
            </a:r>
            <a:r>
              <a:rPr lang="es-CL" dirty="0" smtClean="0"/>
              <a:t>S.S.</a:t>
            </a:r>
            <a:endParaRPr lang="es-CL" dirty="0" smtClean="0"/>
          </a:p>
          <a:p>
            <a:endParaRPr lang="es-C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sz="4000" b="1" dirty="0" smtClean="0"/>
              <a:t>Código Sanitario de Chile</a:t>
            </a:r>
            <a:r>
              <a:rPr lang="es-ES" dirty="0" smtClean="0"/>
              <a:t/>
            </a:r>
            <a:br>
              <a:rPr lang="es-ES" dirty="0" smtClean="0"/>
            </a:br>
            <a:endParaRPr lang="es-CL" dirty="0"/>
          </a:p>
        </p:txBody>
      </p:sp>
      <p:sp>
        <p:nvSpPr>
          <p:cNvPr id="3" name="2 Marcador de contenido"/>
          <p:cNvSpPr>
            <a:spLocks noGrp="1"/>
          </p:cNvSpPr>
          <p:nvPr>
            <p:ph sz="quarter" idx="1"/>
          </p:nvPr>
        </p:nvSpPr>
        <p:spPr/>
        <p:txBody>
          <a:bodyPr>
            <a:normAutofit fontScale="85000" lnSpcReduction="10000"/>
          </a:bodyPr>
          <a:lstStyle/>
          <a:p>
            <a:pPr algn="just"/>
            <a:r>
              <a:rPr lang="es-CL" sz="3600" dirty="0" smtClean="0"/>
              <a:t>El </a:t>
            </a:r>
            <a:r>
              <a:rPr lang="es-CL" sz="3600" b="1" dirty="0" smtClean="0"/>
              <a:t>Código Sanitario</a:t>
            </a:r>
            <a:r>
              <a:rPr lang="es-CL" sz="3600" dirty="0" smtClean="0"/>
              <a:t> es el </a:t>
            </a:r>
            <a:r>
              <a:rPr lang="es-CL" sz="3600" dirty="0" smtClean="0">
                <a:hlinkClick r:id="rId2" tooltip="Código (Derecho)"/>
              </a:rPr>
              <a:t>cuerpo legal</a:t>
            </a:r>
            <a:r>
              <a:rPr lang="es-CL" sz="3600" dirty="0" smtClean="0"/>
              <a:t> que establece</a:t>
            </a:r>
            <a:r>
              <a:rPr lang="es-CL" sz="3600" dirty="0" smtClean="0">
                <a:sym typeface="Wingdings" pitchFamily="2" charset="2"/>
              </a:rPr>
              <a:t></a:t>
            </a:r>
            <a:r>
              <a:rPr lang="es-CL" sz="3600" dirty="0" smtClean="0"/>
              <a:t> la normativa relacionada con el fomento, protección y recuperación de la </a:t>
            </a:r>
            <a:r>
              <a:rPr lang="es-CL" sz="3600" dirty="0" smtClean="0">
                <a:hlinkClick r:id="rId3" tooltip="Salud"/>
              </a:rPr>
              <a:t>salud</a:t>
            </a:r>
            <a:r>
              <a:rPr lang="es-CL" sz="3600" dirty="0" smtClean="0"/>
              <a:t> de los habitantes de </a:t>
            </a:r>
            <a:r>
              <a:rPr lang="es-CL" sz="3600" dirty="0" smtClean="0">
                <a:hlinkClick r:id="rId4" tooltip="Chile"/>
              </a:rPr>
              <a:t>Chile</a:t>
            </a:r>
            <a:r>
              <a:rPr lang="es-CL" sz="3600" dirty="0" smtClean="0"/>
              <a:t>, con excepción de los temas sometidos a otras leyes.</a:t>
            </a:r>
          </a:p>
          <a:p>
            <a:pPr algn="just"/>
            <a:r>
              <a:rPr lang="es-CL" sz="3600" dirty="0" smtClean="0"/>
              <a:t>Para su cumplimiento, el Director General de Salud podrá requerir el auxilio, de la fuerza pública a la unidad de Carabineros más cercana que estará obligada a proporcionarla.</a:t>
            </a:r>
          </a:p>
          <a:p>
            <a:endParaRPr lang="es-C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47248" cy="1143000"/>
          </a:xfrm>
        </p:spPr>
        <p:txBody>
          <a:bodyPr>
            <a:normAutofit fontScale="90000"/>
          </a:bodyPr>
          <a:lstStyle/>
          <a:p>
            <a:r>
              <a:rPr lang="es-CL" b="1" i="1" dirty="0" smtClean="0"/>
              <a:t>Laboratorios, farmacias y otros establecimientos</a:t>
            </a:r>
            <a:r>
              <a:rPr lang="es-CL" dirty="0" smtClean="0"/>
              <a:t/>
            </a:r>
            <a:br>
              <a:rPr lang="es-CL" dirty="0" smtClean="0"/>
            </a:br>
            <a:endParaRPr lang="es-CL" dirty="0"/>
          </a:p>
        </p:txBody>
      </p:sp>
      <p:sp>
        <p:nvSpPr>
          <p:cNvPr id="3" name="2 Marcador de contenido"/>
          <p:cNvSpPr>
            <a:spLocks noGrp="1"/>
          </p:cNvSpPr>
          <p:nvPr>
            <p:ph sz="quarter" idx="1"/>
          </p:nvPr>
        </p:nvSpPr>
        <p:spPr>
          <a:xfrm>
            <a:off x="179512" y="1124744"/>
            <a:ext cx="8352928" cy="5349208"/>
          </a:xfrm>
        </p:spPr>
        <p:txBody>
          <a:bodyPr>
            <a:normAutofit/>
          </a:bodyPr>
          <a:lstStyle/>
          <a:p>
            <a:pPr algn="just"/>
            <a:r>
              <a:rPr lang="es-CL" dirty="0" smtClean="0"/>
              <a:t>Al S.S. le corresponde la inspección y control de productos farmacéuticos, alimentos de uso médico, productos alimenticios y cosméticos a través de los reglamentos respectivos</a:t>
            </a:r>
            <a:r>
              <a:rPr lang="es-CL" dirty="0" smtClean="0"/>
              <a:t>.</a:t>
            </a:r>
          </a:p>
          <a:p>
            <a:pPr algn="just"/>
            <a:endParaRPr lang="es-CL" dirty="0" smtClean="0"/>
          </a:p>
          <a:p>
            <a:pPr algn="just"/>
            <a:r>
              <a:rPr lang="es-CL" dirty="0" smtClean="0"/>
              <a:t>La fabricación, y elaboración de productos farmacéuticos sólo se permitirá en farmacias, y laboratorios destinados a éste </a:t>
            </a:r>
            <a:r>
              <a:rPr lang="es-CL" dirty="0" smtClean="0"/>
              <a:t>objeto.</a:t>
            </a:r>
          </a:p>
          <a:p>
            <a:pPr algn="just"/>
            <a:endParaRPr lang="es-CL" dirty="0" smtClean="0"/>
          </a:p>
          <a:p>
            <a:pPr algn="just"/>
            <a:r>
              <a:rPr lang="es-CL" dirty="0" smtClean="0"/>
              <a:t>Al S.S</a:t>
            </a:r>
            <a:r>
              <a:rPr lang="es-CL" dirty="0" smtClean="0"/>
              <a:t>. le corresponde la fiscalización de laboratorios y </a:t>
            </a:r>
            <a:r>
              <a:rPr lang="es-CL" dirty="0" smtClean="0"/>
              <a:t>farmacias. </a:t>
            </a:r>
          </a:p>
          <a:p>
            <a:endParaRPr lang="es-C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04664"/>
            <a:ext cx="8003232" cy="6069288"/>
          </a:xfrm>
        </p:spPr>
        <p:txBody>
          <a:bodyPr>
            <a:normAutofit fontScale="92500"/>
          </a:bodyPr>
          <a:lstStyle/>
          <a:p>
            <a:pPr algn="just"/>
            <a:r>
              <a:rPr lang="es-CL" dirty="0" smtClean="0"/>
              <a:t>El S.S. puede autorizar la instalación de botiquines para despacho o venta de productos farmacéuticos en clínicas, maternidades, casas de socorro, campamentos mineros, termas, postas médicas, cuarteles, navíos, cooperativas de consumo y otros establecimientos</a:t>
            </a:r>
            <a:r>
              <a:rPr lang="es-CL" dirty="0" smtClean="0"/>
              <a:t>.</a:t>
            </a:r>
          </a:p>
          <a:p>
            <a:pPr algn="just">
              <a:buNone/>
            </a:pPr>
            <a:endParaRPr lang="es-CL" dirty="0" smtClean="0"/>
          </a:p>
          <a:p>
            <a:pPr algn="just"/>
            <a:r>
              <a:rPr lang="es-CL" dirty="0" smtClean="0"/>
              <a:t>Los productos farmacéuticos sólo podrán expenderse al público con receta médica, salvo; aquellos determinados por el Reglamento (Art. 127). A1 S.N.S. le corresponde la autorización y vigilancia de hospitales, maternidades, clínicas, policlínicas; sanatorios, asilos, casas de reposo, establecimientos de óptica, laboratorios clínicos, institutos de fisioterapia. Igualmente le corresponde la autorización vigilancia de peluquerías, institutos de belleza, gabinetes de </a:t>
            </a:r>
            <a:r>
              <a:rPr lang="es-CL" dirty="0" err="1" smtClean="0"/>
              <a:t>pedicuría</a:t>
            </a:r>
            <a:r>
              <a:rPr lang="es-CL" dirty="0" smtClean="0"/>
              <a:t> y otros similares (Art. 129).</a:t>
            </a:r>
          </a:p>
          <a:p>
            <a:endParaRPr lang="es-C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274638"/>
            <a:ext cx="8496944" cy="1858218"/>
          </a:xfrm>
        </p:spPr>
        <p:txBody>
          <a:bodyPr>
            <a:normAutofit fontScale="90000"/>
          </a:bodyPr>
          <a:lstStyle/>
          <a:p>
            <a:pPr algn="just"/>
            <a:r>
              <a:rPr lang="es-CL" dirty="0" smtClean="0"/>
              <a:t>DE LA OBSERVACION Y RECLUSION DE LOS ENFERMOS MENTALES, DE LOS ALCOHOLICOS Y DE LOS QUE PRESENTEN ESTADO DE DEPENDENCIA DE OTRAS DROGAS Y SUBSTANCIAS</a:t>
            </a:r>
            <a:endParaRPr lang="es-CL" dirty="0"/>
          </a:p>
        </p:txBody>
      </p:sp>
      <p:sp>
        <p:nvSpPr>
          <p:cNvPr id="3" name="2 Marcador de contenido"/>
          <p:cNvSpPr>
            <a:spLocks noGrp="1"/>
          </p:cNvSpPr>
          <p:nvPr>
            <p:ph sz="quarter" idx="1"/>
          </p:nvPr>
        </p:nvSpPr>
        <p:spPr>
          <a:xfrm>
            <a:off x="457200" y="2708920"/>
            <a:ext cx="7467600" cy="3765032"/>
          </a:xfrm>
        </p:spPr>
        <p:txBody>
          <a:bodyPr>
            <a:normAutofit/>
          </a:bodyPr>
          <a:lstStyle/>
          <a:p>
            <a:pPr algn="just"/>
            <a:r>
              <a:rPr lang="es-CL" dirty="0" smtClean="0"/>
              <a:t>El </a:t>
            </a:r>
            <a:r>
              <a:rPr lang="es-CL" dirty="0" smtClean="0"/>
              <a:t>Director General de Salud, resolverá sobre la observación de los enfermos mentales, de los que presentan dependencias de drogas u otras substancias, de los alcohólicos y de las personas presuntivamente afectadas por estas alteraciones, así como sobre su internación, permanencia y salida de los establecimientos públicos o particulares destinados a ese objeto. Estos establecimientos cumplirán con los requisitos que señala el reglamento.</a:t>
            </a:r>
            <a:endParaRPr lang="es-C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19256" cy="1143000"/>
          </a:xfrm>
        </p:spPr>
        <p:txBody>
          <a:bodyPr>
            <a:normAutofit fontScale="90000"/>
          </a:bodyPr>
          <a:lstStyle/>
          <a:p>
            <a:r>
              <a:rPr lang="es-CL" dirty="0" smtClean="0"/>
              <a:t>DE LAS INHUMACIONES, EXHUMACIONES Y TRASLADO DE </a:t>
            </a:r>
            <a:r>
              <a:rPr lang="es-CL" dirty="0" smtClean="0"/>
              <a:t>CADAVERES.</a:t>
            </a:r>
            <a:endParaRPr lang="es-CL" dirty="0"/>
          </a:p>
        </p:txBody>
      </p:sp>
      <p:sp>
        <p:nvSpPr>
          <p:cNvPr id="3" name="2 Marcador de contenido"/>
          <p:cNvSpPr>
            <a:spLocks noGrp="1"/>
          </p:cNvSpPr>
          <p:nvPr>
            <p:ph sz="quarter" idx="1"/>
          </p:nvPr>
        </p:nvSpPr>
        <p:spPr/>
        <p:txBody>
          <a:bodyPr>
            <a:normAutofit fontScale="92500"/>
          </a:bodyPr>
          <a:lstStyle/>
          <a:p>
            <a:pPr algn="just"/>
            <a:r>
              <a:rPr lang="es-CL" dirty="0" smtClean="0"/>
              <a:t>Sólo </a:t>
            </a:r>
            <a:r>
              <a:rPr lang="es-CL" dirty="0" smtClean="0"/>
              <a:t>en cementerios legalmente autorizados podrá efectuarse la inhumación de cadáveres o restos humanos. Sin embargo, el Director General de Salud podrá autorizar la inhumación temporal o perpetua de cadáveres en lugares que no sean cementerios, en las condiciones que establezca en cada caso. </a:t>
            </a:r>
            <a:r>
              <a:rPr lang="es-CL" dirty="0" smtClean="0"/>
              <a:t>Sólo </a:t>
            </a:r>
            <a:r>
              <a:rPr lang="es-CL" dirty="0" smtClean="0"/>
              <a:t>el Servicio Nacional de Salud podrá autorizar la instalación y funcionamiento de cementerios, crematorios, casas funerarias y demás establecimientos semejantes. Un reglamento contendrá las normas que regirán para la instalación y funcionamiento de los mencionados establecimientos y sobre la inhumación, cremación, transporte y exhumación de cadáveres.</a:t>
            </a:r>
            <a:endParaRPr lang="es-C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188640"/>
            <a:ext cx="8496944" cy="1143000"/>
          </a:xfrm>
        </p:spPr>
        <p:txBody>
          <a:bodyPr>
            <a:noAutofit/>
          </a:bodyPr>
          <a:lstStyle/>
          <a:p>
            <a:pPr algn="just"/>
            <a:r>
              <a:rPr lang="es-CL" sz="2000" dirty="0" smtClean="0"/>
              <a:t>DEL APROVECHAMIENTO DE TEJIDOS O PARTES DEL CUERPO DE UN DONANTE VIVO Y DE LA UTILIZACION DE CADAVERES O PARTE DE ELLOS CON FINES CIENTIFICOS O TERAPEUTICOS</a:t>
            </a:r>
            <a:endParaRPr lang="es-CL" sz="2000" dirty="0"/>
          </a:p>
        </p:txBody>
      </p:sp>
      <p:sp>
        <p:nvSpPr>
          <p:cNvPr id="3" name="2 Marcador de contenido"/>
          <p:cNvSpPr>
            <a:spLocks noGrp="1"/>
          </p:cNvSpPr>
          <p:nvPr>
            <p:ph sz="quarter" idx="1"/>
          </p:nvPr>
        </p:nvSpPr>
        <p:spPr>
          <a:xfrm>
            <a:off x="179512" y="1268760"/>
            <a:ext cx="8424936" cy="5205192"/>
          </a:xfrm>
        </p:spPr>
        <p:txBody>
          <a:bodyPr>
            <a:normAutofit fontScale="92500" lnSpcReduction="20000"/>
          </a:bodyPr>
          <a:lstStyle/>
          <a:p>
            <a:pPr algn="just"/>
            <a:r>
              <a:rPr lang="es-CL" dirty="0" smtClean="0"/>
              <a:t>El aprovechamiento </a:t>
            </a:r>
            <a:r>
              <a:rPr lang="es-CL" dirty="0" smtClean="0"/>
              <a:t>de tejidos o partes del cuerpo de un donante vivo, para su injerto en otra persona, sólo se permitirá cuando fuere a título gratuito y con fines terapéuticos. </a:t>
            </a:r>
            <a:r>
              <a:rPr lang="es-CL" dirty="0" smtClean="0"/>
              <a:t>Toda </a:t>
            </a:r>
            <a:r>
              <a:rPr lang="es-CL" dirty="0" smtClean="0"/>
              <a:t>persona plenamente capaz podrá disponer de su cadáver, o de partes de él, con el objeto de que sea utilizado en fines de investigación científica, para la docencia universitaria, para la elaboración de productos terapéuticos o en la realización de injertos. El donante manifestará su voluntad por escrito, pudiendo revocarla en la misma forma, todo ello de conformidad con las formalidades que señale el reglamento. </a:t>
            </a:r>
            <a:endParaRPr lang="es-CL" dirty="0" smtClean="0"/>
          </a:p>
          <a:p>
            <a:pPr algn="just"/>
            <a:r>
              <a:rPr lang="es-CL" dirty="0" smtClean="0"/>
              <a:t>Los </a:t>
            </a:r>
            <a:r>
              <a:rPr lang="es-CL" dirty="0" smtClean="0"/>
              <a:t>cadáveres de personas fallecidas en establecimientos hospitalarios públicos o privados, o que se encuentren en establecimientos del servicio médico legal, que no fueren reclamados dentro del plazo que señale el reglamento, podrán ser destinados a estudios e investigación científica, y sus órganos y tejidos, destinados a la elaboración de productos terapéuticos y a la realización de injertos</a:t>
            </a:r>
            <a:r>
              <a:rPr lang="es-CL" dirty="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7859216" cy="5997280"/>
          </a:xfrm>
        </p:spPr>
        <p:txBody>
          <a:bodyPr>
            <a:normAutofit fontScale="92500" lnSpcReduction="10000"/>
          </a:bodyPr>
          <a:lstStyle/>
          <a:p>
            <a:pPr algn="just"/>
            <a:r>
              <a:rPr lang="es-CL" dirty="0" smtClean="0"/>
              <a:t>Podrán ser destinados a los mismos fines cuando el cónyuge o, a falta de éste, los parientes en primer grado de consanguinidad en la línea recta o colateral no manifestaren su oposición dentro del plazo y en la forma que señale el reglamento. Artículo 148. </a:t>
            </a:r>
          </a:p>
          <a:p>
            <a:pPr algn="just"/>
            <a:r>
              <a:rPr lang="es-CL" dirty="0" smtClean="0"/>
              <a:t>Podrán también destinarse a injertos con fines terapéuticos los tejidos de cadáveres de personas cuyo cónyuge o, a falta de éste, los parientes en el orden señalado en el artículo 42 del Código Civil, otorguen autorización en un acta suscrita ante el director del establecimiento hospitalario donde hubiere ocurrido el fallecimiento. </a:t>
            </a:r>
          </a:p>
          <a:p>
            <a:pPr algn="just"/>
            <a:r>
              <a:rPr lang="es-CL" dirty="0" smtClean="0"/>
              <a:t>Será nulo y sin ningún valor el acto o contrato que, a título oneroso, contenga la promesa o entrega de un tejido o parte del cuerpo humano para efectuar un injerto. Las placentas y otros órganos y tejidos que determine el reglamento podrán destinarse a la elaboración de productos terapéuticos y a otros usos que el mismo reglamento indique. </a:t>
            </a:r>
          </a:p>
          <a:p>
            <a:endParaRPr lang="es-C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7467600" cy="724942"/>
          </a:xfrm>
        </p:spPr>
        <p:txBody>
          <a:bodyPr>
            <a:normAutofit/>
          </a:bodyPr>
          <a:lstStyle/>
          <a:p>
            <a:pPr algn="ctr"/>
            <a:r>
              <a:rPr lang="es-CL" sz="2000" dirty="0" smtClean="0"/>
              <a:t>DE </a:t>
            </a:r>
            <a:r>
              <a:rPr lang="es-CL" sz="2000" dirty="0" smtClean="0"/>
              <a:t>LOS PROCEDIMIENTOS Y SANCIONES </a:t>
            </a:r>
            <a:r>
              <a:rPr lang="es-CL" sz="2000" dirty="0" smtClean="0"/>
              <a:t/>
            </a:r>
            <a:br>
              <a:rPr lang="es-CL" sz="2000" dirty="0" smtClean="0"/>
            </a:br>
            <a:r>
              <a:rPr lang="es-CL" sz="2000" dirty="0" smtClean="0"/>
              <a:t>Título </a:t>
            </a:r>
            <a:r>
              <a:rPr lang="es-CL" sz="2000" dirty="0" smtClean="0"/>
              <a:t>I DE LA INSPECCION Y ALLANAMIENTO</a:t>
            </a:r>
            <a:endParaRPr lang="es-CL" sz="2000" dirty="0"/>
          </a:p>
        </p:txBody>
      </p:sp>
      <p:sp>
        <p:nvSpPr>
          <p:cNvPr id="3" name="2 Marcador de contenido"/>
          <p:cNvSpPr>
            <a:spLocks noGrp="1"/>
          </p:cNvSpPr>
          <p:nvPr>
            <p:ph sz="quarter" idx="1"/>
          </p:nvPr>
        </p:nvSpPr>
        <p:spPr>
          <a:xfrm>
            <a:off x="457200" y="1124744"/>
            <a:ext cx="8219256" cy="5349208"/>
          </a:xfrm>
        </p:spPr>
        <p:txBody>
          <a:bodyPr>
            <a:normAutofit fontScale="85000" lnSpcReduction="20000"/>
          </a:bodyPr>
          <a:lstStyle/>
          <a:p>
            <a:pPr algn="just"/>
            <a:r>
              <a:rPr lang="es-CL" dirty="0" smtClean="0"/>
              <a:t>Para </a:t>
            </a:r>
            <a:r>
              <a:rPr lang="es-CL" dirty="0" smtClean="0"/>
              <a:t>la debida aplicación del presente Código y de sus reglamentos, decretos y resoluciones del Director General de Salud, la autoridad sanitaria podrá practicar la inspección y registro de cualquier sitio, edificio, casa, local y lugares de abajo, sean públicos o privados. Cuando se trate de edificio o lugares cerrados, deberá procederse a la entrada y registro previo decreto de allanamiento del Director General de Salud, con el auxilio de la fuerza pública si fuere necesario. </a:t>
            </a:r>
            <a:endParaRPr lang="es-CL" dirty="0" smtClean="0"/>
          </a:p>
          <a:p>
            <a:pPr algn="just"/>
            <a:r>
              <a:rPr lang="es-CL" dirty="0" smtClean="0"/>
              <a:t>Estas </a:t>
            </a:r>
            <a:r>
              <a:rPr lang="es-CL" dirty="0" smtClean="0"/>
              <a:t>actuaciones serán realizadas por funcionarios del Servicio </a:t>
            </a:r>
            <a:r>
              <a:rPr lang="es-CL" dirty="0" smtClean="0"/>
              <a:t>de </a:t>
            </a:r>
            <a:r>
              <a:rPr lang="es-CL" dirty="0" smtClean="0"/>
              <a:t>Salud. Cuando con ocasión de ellas se constatare una infracción a este Código o a sus reglamentos, se levantará acta dejándose constancia de los hechos materia de la infracción. </a:t>
            </a:r>
            <a:endParaRPr lang="es-CL" dirty="0" smtClean="0"/>
          </a:p>
          <a:p>
            <a:pPr algn="just"/>
            <a:r>
              <a:rPr lang="es-CL" dirty="0" smtClean="0"/>
              <a:t>En </a:t>
            </a:r>
            <a:r>
              <a:rPr lang="es-CL" dirty="0" smtClean="0"/>
              <a:t>los casos de allanamiento, se notificará al dueño o arrendatario del lugar o edificio en que hubiere de practicarse la diligencia, o al encargado de su conservación o custodia. Si no es habida alguna de las personas expresadas, la notificación se hará a cualquier persona mayor de edad que se halle en dicho lugar o edificio; si no se encontrare a nadie, se hará constar esta circunstancia en el acta que se levantará al efecto. </a:t>
            </a:r>
            <a:endParaRPr lang="es-C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8003232" cy="5997280"/>
          </a:xfrm>
        </p:spPr>
        <p:txBody>
          <a:bodyPr>
            <a:normAutofit fontScale="92500" lnSpcReduction="10000"/>
          </a:bodyPr>
          <a:lstStyle/>
          <a:p>
            <a:pPr algn="just"/>
            <a:r>
              <a:rPr lang="es-CL" dirty="0" smtClean="0"/>
              <a:t>Practicadas </a:t>
            </a:r>
            <a:r>
              <a:rPr lang="es-CL" dirty="0" smtClean="0"/>
              <a:t>las diligencias prescritas en el artículo anterior se procederá a la entrada y registro, para cuyo efecto se invitará al dueño, arrendatario o persona encargada a presenciar el acto. Si dichas personas estuvieren impedidas o ausentes, la invitación se hará a un miembro adulto de su familia, o en su defecto, a cualquier persona. Todos los concurrentes que pudieran, firmarán el acta que al efecto se levantare, la que contendrá el inventario de los bienes que se recojan y se dará copia al interesado, si la solicitare. </a:t>
            </a:r>
            <a:endParaRPr lang="es-CL" dirty="0" smtClean="0"/>
          </a:p>
          <a:p>
            <a:pPr algn="just"/>
            <a:endParaRPr lang="es-CL" dirty="0" smtClean="0"/>
          </a:p>
          <a:p>
            <a:pPr algn="just"/>
            <a:r>
              <a:rPr lang="es-CL" dirty="0" smtClean="0"/>
              <a:t>Si </a:t>
            </a:r>
            <a:r>
              <a:rPr lang="es-CL" dirty="0" smtClean="0"/>
              <a:t>durante la inspección o registro o allanamiento se comprobara una infracción a la ley o reglamentos y se encontraren los elementos que hubieren servido para cometerla, podrán ser éstos trasladados a los depósitos o almacenes del Servicio </a:t>
            </a:r>
            <a:r>
              <a:rPr lang="es-CL" dirty="0" smtClean="0"/>
              <a:t>de </a:t>
            </a:r>
            <a:r>
              <a:rPr lang="es-CL" dirty="0" smtClean="0"/>
              <a:t>Salud o cerrarse y sellarse la parte del local y de los muebles en que se hubieren encontrado, mientras resuelve la autoridad sanitaria</a:t>
            </a:r>
            <a:r>
              <a:rPr lang="es-CL" dirty="0" smtClean="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DEL SUMARIO SANITARIO</a:t>
            </a:r>
            <a:endParaRPr lang="es-CL" b="1" dirty="0"/>
          </a:p>
        </p:txBody>
      </p:sp>
      <p:sp>
        <p:nvSpPr>
          <p:cNvPr id="3" name="2 Marcador de contenido"/>
          <p:cNvSpPr>
            <a:spLocks noGrp="1"/>
          </p:cNvSpPr>
          <p:nvPr>
            <p:ph sz="quarter" idx="1"/>
          </p:nvPr>
        </p:nvSpPr>
        <p:spPr>
          <a:xfrm>
            <a:off x="457200" y="1600200"/>
            <a:ext cx="7931224" cy="4873752"/>
          </a:xfrm>
        </p:spPr>
        <p:txBody>
          <a:bodyPr>
            <a:normAutofit fontScale="77500" lnSpcReduction="20000"/>
          </a:bodyPr>
          <a:lstStyle/>
          <a:p>
            <a:pPr algn="just"/>
            <a:r>
              <a:rPr lang="es-CL" dirty="0" smtClean="0"/>
              <a:t>Los </a:t>
            </a:r>
            <a:r>
              <a:rPr lang="es-CL" dirty="0" smtClean="0"/>
              <a:t>sumarios que se instruyan por infracciones al presente Código y a sus reglamentos, decretos o resoluciones del Director General de Salud, podrán iniciarse de oficio o por denuncia de particulares. </a:t>
            </a:r>
            <a:endParaRPr lang="es-CL" dirty="0" smtClean="0"/>
          </a:p>
          <a:p>
            <a:pPr algn="just"/>
            <a:r>
              <a:rPr lang="es-CL" dirty="0" smtClean="0"/>
              <a:t>La </a:t>
            </a:r>
            <a:r>
              <a:rPr lang="es-CL" dirty="0" smtClean="0"/>
              <a:t>autoridad sanitaria tendrá autoridad suficiente para investigar y tomar declaraciones necesarias en el esclarecimiento de los hechos relacionados con las leyes, reglamentos y resoluciones sanitarias. </a:t>
            </a:r>
            <a:endParaRPr lang="es-CL" dirty="0" smtClean="0"/>
          </a:p>
          <a:p>
            <a:pPr algn="just"/>
            <a:r>
              <a:rPr lang="es-CL" dirty="0" smtClean="0"/>
              <a:t>Cuando </a:t>
            </a:r>
            <a:r>
              <a:rPr lang="es-CL" dirty="0" smtClean="0"/>
              <a:t>se trate de sumarios iniciados de oficio, deberá citarse al infractor después de levantada el acta respectiva. La persona citada deberá concurrir el día y horas que se señale, con todos sus medios probatorios. </a:t>
            </a:r>
            <a:endParaRPr lang="es-CL" dirty="0" smtClean="0"/>
          </a:p>
          <a:p>
            <a:pPr algn="just"/>
            <a:r>
              <a:rPr lang="es-CL" dirty="0" smtClean="0"/>
              <a:t>Cuando </a:t>
            </a:r>
            <a:r>
              <a:rPr lang="es-CL" dirty="0" smtClean="0"/>
              <a:t>se trate de sumarios iniciados por denuncia de particulares, la autoridad sanitaria citará al posible infractor, así como al denunciante, y examinará separadamente a los testigos y demás medios probatorios que se le presenten, levantando acta de lo obrado ante dos personas, y se practicará las investigaciones necesarias para el esclarecimiento de los hechos denunciados. </a:t>
            </a:r>
            <a:endParaRPr lang="es-CL"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51520" y="332656"/>
            <a:ext cx="8424936" cy="6141296"/>
          </a:xfrm>
        </p:spPr>
        <p:txBody>
          <a:bodyPr>
            <a:normAutofit fontScale="85000" lnSpcReduction="20000"/>
          </a:bodyPr>
          <a:lstStyle/>
          <a:p>
            <a:pPr algn="just"/>
            <a:r>
              <a:rPr lang="es-CL" dirty="0" smtClean="0"/>
              <a:t>Las </a:t>
            </a:r>
            <a:r>
              <a:rPr lang="es-CL" dirty="0" smtClean="0"/>
              <a:t>notificaciones que sea menester practicar se harán por funcionarios del </a:t>
            </a:r>
            <a:r>
              <a:rPr lang="es-CL" dirty="0" smtClean="0"/>
              <a:t>Servicio </a:t>
            </a:r>
            <a:r>
              <a:rPr lang="es-CL" dirty="0" smtClean="0"/>
              <a:t>de Salud o de Carabineros, quienes procederán con sujeción a las instrucciones que se impartan, dejando testimonio escrito de su actuación. </a:t>
            </a:r>
            <a:endParaRPr lang="es-CL" dirty="0" smtClean="0"/>
          </a:p>
          <a:p>
            <a:pPr algn="just"/>
            <a:r>
              <a:rPr lang="es-CL" dirty="0" smtClean="0"/>
              <a:t>Bastará </a:t>
            </a:r>
            <a:r>
              <a:rPr lang="es-CL" dirty="0" smtClean="0"/>
              <a:t>para dar por establecida la existencia de una infracción a las leyes y reglamentos sanitarios el testimonio de dos personas contestes en el hecho y en sus circunstancias esenciales; o el acta, que levante el funcionario del Servicio al comprobarla. </a:t>
            </a:r>
            <a:endParaRPr lang="es-CL" dirty="0" smtClean="0"/>
          </a:p>
          <a:p>
            <a:pPr algn="just"/>
            <a:r>
              <a:rPr lang="es-CL" dirty="0" smtClean="0"/>
              <a:t>Establecida </a:t>
            </a:r>
            <a:r>
              <a:rPr lang="es-CL" dirty="0" smtClean="0"/>
              <a:t>la infracción, la autoridad sanitaria dictará sentencia sin más trámite. </a:t>
            </a:r>
            <a:r>
              <a:rPr lang="es-CL" dirty="0" smtClean="0"/>
              <a:t>Los </a:t>
            </a:r>
            <a:r>
              <a:rPr lang="es-CL" dirty="0" smtClean="0"/>
              <a:t>infractores a quienes se les aplicare multa deberán acreditar su pago ante la autoridad sanitaria que los sancionó, dentro del plazo de cinco días hábiles contado desde la notificación de la sentencia. </a:t>
            </a:r>
            <a:endParaRPr lang="es-CL" dirty="0" smtClean="0"/>
          </a:p>
          <a:p>
            <a:pPr algn="just"/>
            <a:r>
              <a:rPr lang="es-CL" dirty="0" smtClean="0"/>
              <a:t>Si </a:t>
            </a:r>
            <a:r>
              <a:rPr lang="es-CL" dirty="0" smtClean="0"/>
              <a:t>transcurrido el plazo señalado en el artículo anterior, el infractor no hubiere pagado la multa, sufrirá, por vía de sustitución y apremio, un día de prisión por cada décimo de unidad tributaria mensual que comprenda dicha multa. Para llevar a cabo esta medida, el Director del correspondiente Servicio de </a:t>
            </a:r>
            <a:r>
              <a:rPr lang="es-CL" dirty="0" smtClean="0"/>
              <a:t>Salud, </a:t>
            </a:r>
            <a:r>
              <a:rPr lang="es-CL" dirty="0" smtClean="0"/>
              <a:t>solicitará del Intendente o Gobernador respectivo el auxilio de la fuerza pública, quienes dispondrán sin más trámite la detención del infractor y su ingreso al establecimiento penal respectivo a cuyo efecto librarán la orden correspondiente en conformidad a las reglas generales, dando cuenta de lo obrado a la autoridad sanitaria.</a:t>
            </a:r>
            <a:endParaRPr lang="es-C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Historia</a:t>
            </a:r>
            <a:endParaRPr lang="es-CL" b="1" dirty="0"/>
          </a:p>
        </p:txBody>
      </p:sp>
      <p:sp>
        <p:nvSpPr>
          <p:cNvPr id="3" name="2 Marcador de contenido"/>
          <p:cNvSpPr>
            <a:spLocks noGrp="1"/>
          </p:cNvSpPr>
          <p:nvPr>
            <p:ph sz="quarter" idx="1"/>
          </p:nvPr>
        </p:nvSpPr>
        <p:spPr>
          <a:xfrm>
            <a:off x="457200" y="1600200"/>
            <a:ext cx="8003232" cy="4873752"/>
          </a:xfrm>
        </p:spPr>
        <p:txBody>
          <a:bodyPr>
            <a:normAutofit lnSpcReduction="10000"/>
          </a:bodyPr>
          <a:lstStyle/>
          <a:p>
            <a:pPr algn="just"/>
            <a:r>
              <a:rPr lang="es-CL" sz="2800" dirty="0" smtClean="0"/>
              <a:t>El primer Código Sanitario de Chile fue publicado el </a:t>
            </a:r>
            <a:r>
              <a:rPr lang="es-CL" sz="2800" dirty="0" smtClean="0">
                <a:hlinkClick r:id="rId2" tooltip="22 de junio"/>
              </a:rPr>
              <a:t>22 de junio</a:t>
            </a:r>
            <a:r>
              <a:rPr lang="es-CL" sz="2800" dirty="0" smtClean="0"/>
              <a:t> de </a:t>
            </a:r>
            <a:r>
              <a:rPr lang="es-CL" sz="2800" dirty="0" smtClean="0">
                <a:hlinkClick r:id="rId3" tooltip="1918"/>
              </a:rPr>
              <a:t>1918</a:t>
            </a:r>
            <a:r>
              <a:rPr lang="es-CL" sz="2800" dirty="0" smtClean="0"/>
              <a:t>, el cual instauró una autoridad unipersonal de salud con facultades ejecutivas, y creó la </a:t>
            </a:r>
            <a:r>
              <a:rPr lang="es-CL" sz="2800" dirty="0" smtClean="0">
                <a:hlinkClick r:id="rId4" tooltip="Servicio Nacional de Salubridad"/>
              </a:rPr>
              <a:t>Dirección General de Sanidad</a:t>
            </a:r>
            <a:r>
              <a:rPr lang="es-CL" sz="2800" dirty="0" smtClean="0"/>
              <a:t> y otros organismos sanitarios.</a:t>
            </a:r>
            <a:r>
              <a:rPr lang="es-CL" sz="2800" baseline="30000" dirty="0" smtClean="0">
                <a:hlinkClick r:id="rId5"/>
              </a:rPr>
              <a:t>1</a:t>
            </a:r>
            <a:r>
              <a:rPr lang="es-CL" sz="2800" dirty="0" smtClean="0"/>
              <a:t> </a:t>
            </a:r>
          </a:p>
          <a:p>
            <a:pPr algn="just"/>
            <a:r>
              <a:rPr lang="es-CL" sz="2800" dirty="0" smtClean="0"/>
              <a:t>El segundo código fue publicado el </a:t>
            </a:r>
            <a:r>
              <a:rPr lang="es-CL" sz="2800" dirty="0" smtClean="0">
                <a:hlinkClick r:id="rId6" tooltip="15 de mayo"/>
              </a:rPr>
              <a:t>15 de mayo</a:t>
            </a:r>
            <a:r>
              <a:rPr lang="es-CL" sz="2800" dirty="0" smtClean="0"/>
              <a:t> de </a:t>
            </a:r>
            <a:r>
              <a:rPr lang="es-CL" sz="2800" dirty="0" smtClean="0">
                <a:hlinkClick r:id="rId7" tooltip="1931"/>
              </a:rPr>
              <a:t>1931</a:t>
            </a:r>
            <a:r>
              <a:rPr lang="es-CL" sz="2800" dirty="0" smtClean="0"/>
              <a:t>. En </a:t>
            </a:r>
            <a:r>
              <a:rPr lang="es-CL" sz="2800" dirty="0" smtClean="0">
                <a:hlinkClick r:id="rId8" tooltip="1967"/>
              </a:rPr>
              <a:t>1967</a:t>
            </a:r>
            <a:r>
              <a:rPr lang="es-CL" sz="2800" dirty="0" smtClean="0"/>
              <a:t> sufrió una reformulación completa, transformándose en el Código actual, que rige desde el </a:t>
            </a:r>
            <a:r>
              <a:rPr lang="es-CL" sz="2800" dirty="0" smtClean="0">
                <a:hlinkClick r:id="rId9" tooltip="31 de enero"/>
              </a:rPr>
              <a:t>31 de enero</a:t>
            </a:r>
            <a:r>
              <a:rPr lang="es-CL" sz="2800" dirty="0" smtClean="0"/>
              <a:t> de </a:t>
            </a:r>
            <a:r>
              <a:rPr lang="es-CL" sz="2800" dirty="0" smtClean="0">
                <a:hlinkClick r:id="rId10" tooltip="1968"/>
              </a:rPr>
              <a:t>1968</a:t>
            </a:r>
            <a:r>
              <a:rPr lang="es-CL" sz="2800" dirty="0" smtClean="0"/>
              <a:t>, aunque ha sido sometido a posteriores modificaciones.</a:t>
            </a:r>
          </a:p>
          <a:p>
            <a:endParaRPr lang="es-CL" dirty="0" smtClean="0"/>
          </a:p>
          <a:p>
            <a:endParaRPr lang="es-C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51520" y="404664"/>
            <a:ext cx="8496944" cy="6069288"/>
          </a:xfrm>
        </p:spPr>
        <p:txBody>
          <a:bodyPr>
            <a:normAutofit fontScale="77500" lnSpcReduction="20000"/>
          </a:bodyPr>
          <a:lstStyle/>
          <a:p>
            <a:pPr algn="just"/>
            <a:r>
              <a:rPr lang="es-CL" dirty="0" smtClean="0"/>
              <a:t>La </a:t>
            </a:r>
            <a:r>
              <a:rPr lang="es-CL" dirty="0" smtClean="0"/>
              <a:t>clausura y demás medidas sanitarias ordenadas en la sentencia, no podrán dejarse sin efecto o suspenderse a menos que el Director General de Salud así lo ordenare, o que lo dispusiera la justicia ordinaria al fallar por sentencia definitiva ejecutoriada o que cause ejecutoria, la reclamación que se interponga. </a:t>
            </a:r>
            <a:endParaRPr lang="es-CL" dirty="0" smtClean="0"/>
          </a:p>
          <a:p>
            <a:pPr algn="just"/>
            <a:r>
              <a:rPr lang="es-CL" dirty="0" smtClean="0"/>
              <a:t>De </a:t>
            </a:r>
            <a:r>
              <a:rPr lang="es-CL" dirty="0" smtClean="0"/>
              <a:t>las sanciones aplicadas por el Servicio </a:t>
            </a:r>
            <a:r>
              <a:rPr lang="es-CL" dirty="0" smtClean="0"/>
              <a:t>de </a:t>
            </a:r>
            <a:r>
              <a:rPr lang="es-CL" dirty="0" smtClean="0"/>
              <a:t>Salud podrá reclamarse ante la justicia ordinaria civil, dentro de los cinco días hábiles siguientes a la notificación de la sentencia, reclamo que tramitará en forma breve y sumaria. Para dar curso a ellos se exigirá que el infractor acompañe el comprobante de haber pagado la multa. El tribunal desechará la reclamación si los hechos que hayan motivado la sanción se encuentren comprobados en el sumario sanitario de acuerdo a las normas del presente Código, si tales hechos constituyen efectivamente una infracción a las leyes o reglamentos sanitarios y si la sanción aplicada es la que corresponde a la infracción cometida. </a:t>
            </a:r>
            <a:endParaRPr lang="es-CL" dirty="0" smtClean="0"/>
          </a:p>
          <a:p>
            <a:pPr algn="just"/>
            <a:r>
              <a:rPr lang="es-CL" dirty="0" smtClean="0"/>
              <a:t>Las </a:t>
            </a:r>
            <a:r>
              <a:rPr lang="es-CL" dirty="0" smtClean="0"/>
              <a:t>sentencias que dicte la autoridad sanitaria podrán cumplirse no obstante encontrarse pendiente la reclamación a que se refiere el artículo anterior, sin perjuicio de lo que por sentencia definitiva ejecutoriada o que cause ejecutoria resuelva la justicia ordinaria al pronunciarse sobre aquélla. </a:t>
            </a:r>
            <a:r>
              <a:rPr lang="es-CL" dirty="0" smtClean="0"/>
              <a:t>En </a:t>
            </a:r>
            <a:r>
              <a:rPr lang="es-CL" dirty="0" smtClean="0"/>
              <a:t>todos los procedimientos judiciales a que diere lugar la aplicación del presente Código, el Servicio </a:t>
            </a:r>
            <a:r>
              <a:rPr lang="es-CL" dirty="0" smtClean="0"/>
              <a:t>de </a:t>
            </a:r>
            <a:r>
              <a:rPr lang="es-CL" dirty="0" smtClean="0"/>
              <a:t>Salud gozará de privilegio de pobreza y estará exento de hacer las consignaciones que ordena la ley.</a:t>
            </a:r>
            <a:endParaRPr lang="es-C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7931224" cy="652934"/>
          </a:xfrm>
        </p:spPr>
        <p:txBody>
          <a:bodyPr>
            <a:normAutofit/>
          </a:bodyPr>
          <a:lstStyle/>
          <a:p>
            <a:r>
              <a:rPr lang="es-CL" sz="2400" b="1" dirty="0" smtClean="0"/>
              <a:t>DE LAS SANCIONES Y MEDIDAS SANITARIAS</a:t>
            </a:r>
            <a:endParaRPr lang="es-CL" sz="2400" b="1" dirty="0"/>
          </a:p>
        </p:txBody>
      </p:sp>
      <p:sp>
        <p:nvSpPr>
          <p:cNvPr id="3" name="2 Marcador de contenido"/>
          <p:cNvSpPr>
            <a:spLocks noGrp="1"/>
          </p:cNvSpPr>
          <p:nvPr>
            <p:ph sz="quarter" idx="1"/>
          </p:nvPr>
        </p:nvSpPr>
        <p:spPr>
          <a:xfrm>
            <a:off x="457200" y="1124744"/>
            <a:ext cx="8003232" cy="5349208"/>
          </a:xfrm>
        </p:spPr>
        <p:txBody>
          <a:bodyPr>
            <a:normAutofit fontScale="85000" lnSpcReduction="10000"/>
          </a:bodyPr>
          <a:lstStyle/>
          <a:p>
            <a:pPr algn="just"/>
            <a:r>
              <a:rPr lang="es-CL" dirty="0" smtClean="0"/>
              <a:t>La </a:t>
            </a:r>
            <a:r>
              <a:rPr lang="es-CL" dirty="0" smtClean="0"/>
              <a:t>infracción de cualquiera de las disposiciones de este Código o de sus reglamentos y de las resoluciones que dicten los Directores de los Servicios de </a:t>
            </a:r>
            <a:r>
              <a:rPr lang="es-CL" dirty="0" smtClean="0"/>
              <a:t>Salud, </a:t>
            </a:r>
            <a:r>
              <a:rPr lang="es-CL" dirty="0" smtClean="0"/>
              <a:t>según sea el caso, salvo las disposiciones que tengan una sanción especial, será castigada con multa de un décimo de unidad tributaria mensual hasta mil unidades tributarias mensuales. </a:t>
            </a:r>
            <a:endParaRPr lang="es-CL" dirty="0" smtClean="0"/>
          </a:p>
          <a:p>
            <a:pPr algn="just"/>
            <a:r>
              <a:rPr lang="es-CL" dirty="0" smtClean="0"/>
              <a:t>Las </a:t>
            </a:r>
            <a:r>
              <a:rPr lang="es-CL" dirty="0" smtClean="0"/>
              <a:t>reincidencias podrán ser sancionadas hasta con el doble de la multa original. </a:t>
            </a:r>
            <a:endParaRPr lang="es-CL" dirty="0" smtClean="0"/>
          </a:p>
          <a:p>
            <a:pPr algn="just"/>
            <a:r>
              <a:rPr lang="es-CL" dirty="0" smtClean="0"/>
              <a:t>Las </a:t>
            </a:r>
            <a:r>
              <a:rPr lang="es-CL" dirty="0" smtClean="0"/>
              <a:t>infracciones antes señaladas podrán ser sancionadas, además, con la clausura de establecimientos, edificios, casas, locales, lugares de trabajo donde se cometiere la infracción; </a:t>
            </a:r>
            <a:endParaRPr lang="es-CL" dirty="0" smtClean="0"/>
          </a:p>
          <a:p>
            <a:pPr lvl="1" algn="just"/>
            <a:r>
              <a:rPr lang="es-CL" dirty="0" smtClean="0"/>
              <a:t>con </a:t>
            </a:r>
            <a:r>
              <a:rPr lang="es-CL" dirty="0" smtClean="0"/>
              <a:t>la cancelación de la autorización de funcionamiento o de los permisos concedidos; con la paralización de obras, con el comiso, destrucción y desnaturalización de productos, cuando proceda. </a:t>
            </a:r>
            <a:r>
              <a:rPr lang="es-CL" dirty="0" smtClean="0"/>
              <a:t>En </a:t>
            </a:r>
            <a:r>
              <a:rPr lang="es-CL" dirty="0" smtClean="0"/>
              <a:t>los casos en que la sanción consista en la Cancelación de la autorización de funcionamiento o de los permisos concedidos, el Servicio </a:t>
            </a:r>
            <a:r>
              <a:rPr lang="es-CL" dirty="0" smtClean="0"/>
              <a:t>de </a:t>
            </a:r>
            <a:r>
              <a:rPr lang="es-CL" dirty="0" smtClean="0"/>
              <a:t>Salud comunicará este hecho a la Municipalidad respectiva para que proceda a cancelar la correspondiente patente.</a:t>
            </a:r>
            <a:endParaRPr lang="es-C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8219256" cy="5925272"/>
          </a:xfrm>
        </p:spPr>
        <p:txBody>
          <a:bodyPr>
            <a:normAutofit fontScale="85000" lnSpcReduction="20000"/>
          </a:bodyPr>
          <a:lstStyle/>
          <a:p>
            <a:pPr algn="just"/>
            <a:r>
              <a:rPr lang="es-CL" dirty="0" smtClean="0"/>
              <a:t>Los </a:t>
            </a:r>
            <a:r>
              <a:rPr lang="es-CL" dirty="0" smtClean="0"/>
              <a:t>auxilios en especie, tales como medicamentos, alimentos terapéuticos o suplementarios, que el Servicio </a:t>
            </a:r>
            <a:r>
              <a:rPr lang="es-CL" dirty="0" smtClean="0"/>
              <a:t> </a:t>
            </a:r>
            <a:r>
              <a:rPr lang="es-CL" dirty="0" smtClean="0"/>
              <a:t>de Salud entregue a la población en cumplimiento de sus programas, no podrán ser comercializados por quienes los reciben. </a:t>
            </a:r>
            <a:endParaRPr lang="es-CL" dirty="0" smtClean="0"/>
          </a:p>
          <a:p>
            <a:pPr algn="just"/>
            <a:r>
              <a:rPr lang="es-CL" dirty="0" smtClean="0"/>
              <a:t>El </a:t>
            </a:r>
            <a:r>
              <a:rPr lang="es-CL" dirty="0" smtClean="0"/>
              <a:t>Director General de Salud podrá cuando se trate de una primera infracción y aparecieren antecedentes que lo justifiquen, apercibir y amonestar al infractor, sin aplicar la multa y demás sanciones, exigiendo que se subsanen los defectos que dieron origen a la infracción, dentro del plazo que se señale. </a:t>
            </a:r>
            <a:endParaRPr lang="es-CL" dirty="0" smtClean="0"/>
          </a:p>
          <a:p>
            <a:pPr algn="just"/>
            <a:r>
              <a:rPr lang="es-CL" dirty="0" smtClean="0"/>
              <a:t>La </a:t>
            </a:r>
            <a:r>
              <a:rPr lang="es-CL" dirty="0" smtClean="0"/>
              <a:t>autoridad podrá también, como medida sanitaria, ordenar en casos justificados la clausura, prohibición de funcionamiento de casas, locales o establecimientos, paralización de faenas, decomiso, destrucción y desnaturalización de productos. Estas medidas podrán ser impuestas por el ministro de fe, con el solo mérito del acta levantada cuando exista un riesgo inminente para la salud, de lo que deberá dar cuenta inmediata a su jefe directo. </a:t>
            </a:r>
            <a:endParaRPr lang="es-CL" dirty="0" smtClean="0"/>
          </a:p>
          <a:p>
            <a:pPr algn="just"/>
            <a:r>
              <a:rPr lang="es-CL" dirty="0" smtClean="0"/>
              <a:t>Copia </a:t>
            </a:r>
            <a:r>
              <a:rPr lang="es-CL" dirty="0" smtClean="0"/>
              <a:t>del acta deberá ser entregada al </a:t>
            </a:r>
            <a:r>
              <a:rPr lang="es-CL" dirty="0" smtClean="0"/>
              <a:t>interesado. Las </a:t>
            </a:r>
            <a:r>
              <a:rPr lang="es-CL" dirty="0" smtClean="0"/>
              <a:t>multas que se impongan por infracción a las disposiciones del presente Código y sus reglamentos o a las resoluciones del Director General de Salud, serán a beneficio del Servicio </a:t>
            </a:r>
            <a:r>
              <a:rPr lang="es-CL" dirty="0" smtClean="0"/>
              <a:t>de </a:t>
            </a:r>
            <a:r>
              <a:rPr lang="es-CL" dirty="0" err="1" smtClean="0"/>
              <a:t>Salu</a:t>
            </a:r>
            <a:r>
              <a:rPr lang="es-CL" dirty="0" smtClean="0"/>
              <a:t>. Las </a:t>
            </a:r>
            <a:r>
              <a:rPr lang="es-CL" dirty="0" smtClean="0"/>
              <a:t>multas deberán integrarse directamente al organismo local de salud que las aplicó.</a:t>
            </a:r>
            <a:endParaRPr lang="es-CL"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92696"/>
            <a:ext cx="8147248" cy="5781256"/>
          </a:xfrm>
        </p:spPr>
        <p:txBody>
          <a:bodyPr>
            <a:normAutofit fontScale="77500" lnSpcReduction="20000"/>
          </a:bodyPr>
          <a:lstStyle/>
          <a:p>
            <a:pPr algn="just"/>
            <a:r>
              <a:rPr lang="es-CL" dirty="0" smtClean="0"/>
              <a:t>Todos </a:t>
            </a:r>
            <a:r>
              <a:rPr lang="es-CL" dirty="0" smtClean="0"/>
              <a:t>los objetos decomisados por el Servicio </a:t>
            </a:r>
            <a:r>
              <a:rPr lang="es-CL" dirty="0" smtClean="0"/>
              <a:t>de </a:t>
            </a:r>
            <a:r>
              <a:rPr lang="es-CL" dirty="0" smtClean="0"/>
              <a:t>Salud en virtud de las facultades que le confiere el presente Código, se destinarán a beneficio de esa Institución o los destruirá, cuando proceda. </a:t>
            </a:r>
            <a:endParaRPr lang="es-CL" dirty="0" smtClean="0"/>
          </a:p>
          <a:p>
            <a:pPr algn="just"/>
            <a:r>
              <a:rPr lang="es-CL" dirty="0" smtClean="0"/>
              <a:t>No </a:t>
            </a:r>
            <a:r>
              <a:rPr lang="es-CL" dirty="0" smtClean="0"/>
              <a:t>obstante, el Servicio podrá dejar los mencionados objetos en poder de su dueño siempre que puedan ser desnaturalizados y empleados en otros fines sin riesgo para la salud pública. En este caso el interesado deberá cumplir todas las exigencias que le formule el Servicio. Las especies que atendida su naturaleza o el estado en que se encuentren no deban ser destruidas, ni sean útiles a la Institución y respecto de las cuales no se haya aplicado el inciso anterior, deberán subastarse por intermedio de la Dirección General del Crédito Prendario y de Martillo y su producido ingresará a fondos generales del Servicio </a:t>
            </a:r>
            <a:r>
              <a:rPr lang="es-CL" dirty="0" smtClean="0"/>
              <a:t>de </a:t>
            </a:r>
            <a:r>
              <a:rPr lang="es-CL" dirty="0" smtClean="0"/>
              <a:t>Salud. </a:t>
            </a:r>
            <a:endParaRPr lang="es-CL" dirty="0" smtClean="0"/>
          </a:p>
          <a:p>
            <a:pPr algn="just"/>
            <a:r>
              <a:rPr lang="es-CL" dirty="0" smtClean="0"/>
              <a:t>Las </a:t>
            </a:r>
            <a:r>
              <a:rPr lang="es-CL" dirty="0" smtClean="0"/>
              <a:t>especies decomisadas con ocasión de un delito contra la salud pública se destinarán también al Servicio </a:t>
            </a:r>
            <a:r>
              <a:rPr lang="es-CL" dirty="0" smtClean="0"/>
              <a:t>de </a:t>
            </a:r>
            <a:r>
              <a:rPr lang="es-CL" dirty="0" smtClean="0"/>
              <a:t>Salud, el que dispondrá de ellas en las mismas condiciones señaladas en el artículo anterior. Los estupefacientes incautados con ocasión de un proceso criminal que no puedan ser objeto de la sanción señalada en el artículo 31 del Código Penal, por haber terminado el respectivo proceso en sobreseimiento o sentencia absolutoria, se destinarán al Servicio </a:t>
            </a:r>
            <a:r>
              <a:rPr lang="es-CL" dirty="0" smtClean="0"/>
              <a:t>de </a:t>
            </a:r>
            <a:r>
              <a:rPr lang="es-CL" dirty="0" smtClean="0"/>
              <a:t>Salud, a menos que la persona en cuyo poder se encontró la especie acredite su legítima adquisición con la correspondiente autorización para poseerla y usarla de acuerdo a este Código y sus reglamentos.</a:t>
            </a:r>
            <a:endParaRPr lang="es-C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HISTORIA</a:t>
            </a:r>
            <a:endParaRPr lang="es-CL" b="1" dirty="0"/>
          </a:p>
        </p:txBody>
      </p:sp>
      <p:sp>
        <p:nvSpPr>
          <p:cNvPr id="3" name="2 Marcador de contenido"/>
          <p:cNvSpPr>
            <a:spLocks noGrp="1"/>
          </p:cNvSpPr>
          <p:nvPr>
            <p:ph sz="quarter" idx="1"/>
          </p:nvPr>
        </p:nvSpPr>
        <p:spPr>
          <a:xfrm>
            <a:off x="457200" y="1600200"/>
            <a:ext cx="7787208" cy="4873752"/>
          </a:xfrm>
        </p:spPr>
        <p:txBody>
          <a:bodyPr>
            <a:normAutofit/>
          </a:bodyPr>
          <a:lstStyle/>
          <a:p>
            <a:pPr algn="just"/>
            <a:r>
              <a:rPr lang="es-CL" sz="2800" dirty="0" smtClean="0"/>
              <a:t>Entre 1931 y la década de 1980, el Código regulaba el ejercicio del </a:t>
            </a:r>
            <a:r>
              <a:rPr lang="es-CL" sz="2800" dirty="0" smtClean="0">
                <a:hlinkClick r:id="rId2" tooltip="Aborto terapéutico"/>
              </a:rPr>
              <a:t>aborto terapéutico</a:t>
            </a:r>
            <a:r>
              <a:rPr lang="es-CL" sz="2800" dirty="0" smtClean="0"/>
              <a:t>, en su artículo 119. Esta disposición fue modificada por la Ley 18.826, de 15 de septiembre de </a:t>
            </a:r>
            <a:r>
              <a:rPr lang="es-CL" sz="2800" dirty="0" smtClean="0">
                <a:hlinkClick r:id="rId3" tooltip="1989"/>
              </a:rPr>
              <a:t>1989</a:t>
            </a:r>
            <a:r>
              <a:rPr lang="es-CL" sz="2800" dirty="0" smtClean="0"/>
              <a:t>, durante el </a:t>
            </a:r>
            <a:r>
              <a:rPr lang="es-CL" sz="2800" dirty="0" smtClean="0">
                <a:hlinkClick r:id="rId4" tooltip="Régimen militar (Chile)"/>
              </a:rPr>
              <a:t>régimen militar</a:t>
            </a:r>
            <a:r>
              <a:rPr lang="es-CL" sz="2800" dirty="0" smtClean="0"/>
              <a:t>, por estimarse que era contraria a la </a:t>
            </a:r>
            <a:r>
              <a:rPr lang="es-CL" sz="2800" dirty="0" smtClean="0">
                <a:hlinkClick r:id="rId5" tooltip="Constitución de 1980"/>
              </a:rPr>
              <a:t>Constitución de 1980</a:t>
            </a:r>
            <a:r>
              <a:rPr lang="es-CL" sz="2800" dirty="0" smtClean="0"/>
              <a:t>. </a:t>
            </a:r>
          </a:p>
          <a:p>
            <a:pPr algn="just"/>
            <a:r>
              <a:rPr lang="es-CL" sz="2800" dirty="0" smtClean="0"/>
              <a:t>Actualmente, el artículo 119 del Código prohíbe cualquier forma de aborto, al disponer que "</a:t>
            </a:r>
            <a:r>
              <a:rPr lang="es-CL" sz="2800" i="1" dirty="0" smtClean="0"/>
              <a:t>No podrá ejecutarse ninguna acción cuyo fin sea provocar un aborto</a:t>
            </a:r>
            <a:r>
              <a:rPr lang="es-CL" sz="2800" dirty="0" smtClean="0"/>
              <a:t>".</a:t>
            </a:r>
          </a:p>
          <a:p>
            <a:endParaRPr lang="es-C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147248" cy="724942"/>
          </a:xfrm>
        </p:spPr>
        <p:txBody>
          <a:bodyPr/>
          <a:lstStyle/>
          <a:p>
            <a:r>
              <a:rPr lang="es-CL" dirty="0" smtClean="0"/>
              <a:t>ESTRUCTURA DEL CÓDIGO SANITARIO</a:t>
            </a:r>
            <a:endParaRPr lang="es-CL" dirty="0"/>
          </a:p>
        </p:txBody>
      </p:sp>
      <p:sp>
        <p:nvSpPr>
          <p:cNvPr id="3" name="2 Marcador de contenido"/>
          <p:cNvSpPr>
            <a:spLocks noGrp="1"/>
          </p:cNvSpPr>
          <p:nvPr>
            <p:ph sz="quarter" idx="1"/>
          </p:nvPr>
        </p:nvSpPr>
        <p:spPr>
          <a:xfrm>
            <a:off x="179512" y="908720"/>
            <a:ext cx="8424936" cy="5565232"/>
          </a:xfrm>
        </p:spPr>
        <p:txBody>
          <a:bodyPr>
            <a:normAutofit fontScale="92500" lnSpcReduction="20000"/>
          </a:bodyPr>
          <a:lstStyle/>
          <a:p>
            <a:r>
              <a:rPr lang="es-CL" dirty="0" err="1" smtClean="0"/>
              <a:t>Indice</a:t>
            </a:r>
            <a:r>
              <a:rPr lang="es-CL" dirty="0" smtClean="0"/>
              <a:t> </a:t>
            </a:r>
          </a:p>
          <a:p>
            <a:pPr lvl="1"/>
            <a:r>
              <a:rPr lang="es-CL" dirty="0" smtClean="0"/>
              <a:t>TITULO </a:t>
            </a:r>
            <a:r>
              <a:rPr lang="es-CL" dirty="0" smtClean="0"/>
              <a:t>PRELIMINAR </a:t>
            </a:r>
            <a:endParaRPr lang="es-CL" dirty="0" smtClean="0"/>
          </a:p>
          <a:p>
            <a:pPr lvl="2"/>
            <a:r>
              <a:rPr lang="es-CL" dirty="0" smtClean="0"/>
              <a:t>Párrafo </a:t>
            </a:r>
            <a:r>
              <a:rPr lang="es-CL" dirty="0" smtClean="0"/>
              <a:t>I Disposiciones generales </a:t>
            </a:r>
            <a:endParaRPr lang="es-CL" dirty="0" smtClean="0"/>
          </a:p>
          <a:p>
            <a:pPr lvl="2"/>
            <a:r>
              <a:rPr lang="es-CL" dirty="0" smtClean="0"/>
              <a:t>Párrafo </a:t>
            </a:r>
            <a:r>
              <a:rPr lang="es-CL" dirty="0" smtClean="0"/>
              <a:t>II Del Servicio Nacional de Salud </a:t>
            </a:r>
            <a:endParaRPr lang="es-CL" dirty="0" smtClean="0"/>
          </a:p>
          <a:p>
            <a:pPr lvl="2"/>
            <a:r>
              <a:rPr lang="es-CL" dirty="0" smtClean="0"/>
              <a:t>Párrafo </a:t>
            </a:r>
            <a:r>
              <a:rPr lang="es-CL" dirty="0" smtClean="0"/>
              <a:t>III De las atribuciones y obligaciones sanitarias de las Municipalidades </a:t>
            </a:r>
            <a:endParaRPr lang="es-CL" dirty="0" smtClean="0"/>
          </a:p>
          <a:p>
            <a:pPr lvl="1"/>
            <a:endParaRPr lang="es-CL" dirty="0" smtClean="0"/>
          </a:p>
          <a:p>
            <a:r>
              <a:rPr lang="es-CL" dirty="0" smtClean="0"/>
              <a:t>LIBRO </a:t>
            </a:r>
            <a:r>
              <a:rPr lang="es-CL" dirty="0" smtClean="0"/>
              <a:t>PRIMERO De la Protección y Promoción de la Salud </a:t>
            </a:r>
            <a:endParaRPr lang="es-CL" dirty="0" smtClean="0"/>
          </a:p>
          <a:p>
            <a:pPr lvl="1"/>
            <a:r>
              <a:rPr lang="es-CL" dirty="0" smtClean="0"/>
              <a:t>TITULO </a:t>
            </a:r>
            <a:r>
              <a:rPr lang="es-CL" dirty="0" smtClean="0"/>
              <a:t>I DE LA PROTECCION MATERNO INFANTIL </a:t>
            </a:r>
            <a:endParaRPr lang="es-CL" dirty="0" smtClean="0"/>
          </a:p>
          <a:p>
            <a:pPr lvl="1"/>
            <a:r>
              <a:rPr lang="es-CL" dirty="0" smtClean="0"/>
              <a:t>TITULO </a:t>
            </a:r>
            <a:r>
              <a:rPr lang="es-CL" dirty="0" smtClean="0"/>
              <a:t>II DE LAS ENFERMEDADES TRANSMISIBLES </a:t>
            </a:r>
            <a:endParaRPr lang="es-CL" dirty="0" smtClean="0"/>
          </a:p>
          <a:p>
            <a:pPr lvl="2"/>
            <a:r>
              <a:rPr lang="es-CL" dirty="0" smtClean="0"/>
              <a:t>Párrafo </a:t>
            </a:r>
            <a:r>
              <a:rPr lang="es-CL" dirty="0" smtClean="0"/>
              <a:t>I Disposiciones generales </a:t>
            </a:r>
            <a:endParaRPr lang="es-CL" dirty="0" smtClean="0"/>
          </a:p>
          <a:p>
            <a:pPr lvl="2"/>
            <a:r>
              <a:rPr lang="es-CL" dirty="0" smtClean="0"/>
              <a:t>Párrafo </a:t>
            </a:r>
            <a:r>
              <a:rPr lang="es-CL" dirty="0" smtClean="0"/>
              <a:t>II De las enfermedades venéreas </a:t>
            </a:r>
            <a:endParaRPr lang="es-CL" dirty="0" smtClean="0"/>
          </a:p>
          <a:p>
            <a:pPr lvl="1"/>
            <a:r>
              <a:rPr lang="es-CL" dirty="0" smtClean="0"/>
              <a:t>TITULO </a:t>
            </a:r>
            <a:r>
              <a:rPr lang="es-CL" dirty="0" smtClean="0"/>
              <a:t>III DE LOS LABORATORIOS DE SALUD PUBLICA TITULO IV DE LAS ESTADISTICAS SANITARIAS </a:t>
            </a:r>
            <a:endParaRPr lang="es-CL" dirty="0" smtClean="0"/>
          </a:p>
          <a:p>
            <a:pPr lvl="1"/>
            <a:r>
              <a:rPr lang="es-CL" dirty="0" smtClean="0"/>
              <a:t>TITULO </a:t>
            </a:r>
            <a:r>
              <a:rPr lang="es-CL" dirty="0" smtClean="0"/>
              <a:t>V DE LA DIVULGACION Y EDUCACION </a:t>
            </a:r>
            <a:r>
              <a:rPr lang="es-CL" dirty="0" smtClean="0"/>
              <a:t>SANITARIAS</a:t>
            </a:r>
          </a:p>
          <a:p>
            <a:endParaRPr lang="es-CL" dirty="0" smtClean="0"/>
          </a:p>
          <a:p>
            <a:r>
              <a:rPr lang="es-CL" dirty="0" smtClean="0"/>
              <a:t> </a:t>
            </a:r>
            <a:r>
              <a:rPr lang="es-CL" dirty="0" smtClean="0"/>
              <a:t>LIBRO SEGUNDO De la Profilaxis Sanitaria Internacional </a:t>
            </a:r>
            <a:endParaRPr lang="es-CL" dirty="0" smtClean="0"/>
          </a:p>
          <a:p>
            <a:pPr lvl="1"/>
            <a:r>
              <a:rPr lang="es-CL" dirty="0" smtClean="0"/>
              <a:t>TITULO </a:t>
            </a:r>
            <a:r>
              <a:rPr lang="es-CL" dirty="0" smtClean="0"/>
              <a:t>I DEFINICIONES </a:t>
            </a:r>
            <a:endParaRPr lang="es-CL" dirty="0" smtClean="0"/>
          </a:p>
          <a:p>
            <a:pPr lvl="1"/>
            <a:r>
              <a:rPr lang="es-CL" dirty="0" smtClean="0"/>
              <a:t>TITULO </a:t>
            </a:r>
            <a:r>
              <a:rPr lang="es-CL" dirty="0" smtClean="0"/>
              <a:t>II DE LA PROTECCION SANITARIA INTERNACIONAL</a:t>
            </a:r>
            <a:endParaRPr lang="es-C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51520" y="404664"/>
            <a:ext cx="8640960" cy="6264696"/>
          </a:xfrm>
        </p:spPr>
        <p:txBody>
          <a:bodyPr>
            <a:normAutofit fontScale="92500" lnSpcReduction="10000"/>
          </a:bodyPr>
          <a:lstStyle/>
          <a:p>
            <a:r>
              <a:rPr lang="es-CL" dirty="0" smtClean="0"/>
              <a:t>LIBRO TERCERO De la Higiene y Seguridad del Ambiente y de los Lugares de Trabajo </a:t>
            </a:r>
            <a:endParaRPr lang="es-CL" dirty="0" smtClean="0"/>
          </a:p>
          <a:p>
            <a:pPr lvl="1"/>
            <a:r>
              <a:rPr lang="es-CL" dirty="0" smtClean="0"/>
              <a:t>TITULO </a:t>
            </a:r>
            <a:r>
              <a:rPr lang="es-CL" dirty="0" smtClean="0"/>
              <a:t>I NORMAS GENERALES </a:t>
            </a:r>
            <a:endParaRPr lang="es-CL" dirty="0" smtClean="0"/>
          </a:p>
          <a:p>
            <a:pPr lvl="1"/>
            <a:r>
              <a:rPr lang="es-CL" dirty="0" smtClean="0"/>
              <a:t>TITULO </a:t>
            </a:r>
            <a:r>
              <a:rPr lang="es-CL" dirty="0" smtClean="0"/>
              <a:t>II DE LA HIGIENE Y SEGURIDAD DEL AMBIENTE </a:t>
            </a:r>
            <a:endParaRPr lang="es-CL" dirty="0" smtClean="0"/>
          </a:p>
          <a:p>
            <a:pPr lvl="2"/>
            <a:r>
              <a:rPr lang="es-CL" dirty="0" smtClean="0"/>
              <a:t>Párrafo </a:t>
            </a:r>
            <a:r>
              <a:rPr lang="es-CL" dirty="0" smtClean="0"/>
              <a:t>I De las aguas y de sus usos sanitarios </a:t>
            </a:r>
            <a:endParaRPr lang="es-CL" dirty="0" smtClean="0"/>
          </a:p>
          <a:p>
            <a:pPr lvl="2"/>
            <a:r>
              <a:rPr lang="es-CL" dirty="0" smtClean="0"/>
              <a:t>Párrafo </a:t>
            </a:r>
            <a:r>
              <a:rPr lang="es-CL" dirty="0" smtClean="0"/>
              <a:t>II De las viviendas, locales, campamentos y demás </a:t>
            </a:r>
            <a:endParaRPr lang="es-CL" dirty="0" smtClean="0"/>
          </a:p>
          <a:p>
            <a:pPr lvl="2"/>
            <a:r>
              <a:rPr lang="es-CL" dirty="0" smtClean="0"/>
              <a:t>Párrafo III </a:t>
            </a:r>
            <a:r>
              <a:rPr lang="es-CL" dirty="0" smtClean="0"/>
              <a:t>De los desperdicios y basuras </a:t>
            </a:r>
            <a:endParaRPr lang="es-CL" dirty="0" smtClean="0"/>
          </a:p>
          <a:p>
            <a:pPr lvl="1"/>
            <a:r>
              <a:rPr lang="es-CL" dirty="0" smtClean="0"/>
              <a:t>TITULO </a:t>
            </a:r>
            <a:r>
              <a:rPr lang="es-CL" dirty="0" smtClean="0"/>
              <a:t>III DE LA HIGIENE Y SEGURIDAD DE LOS LUGARES DE TRABAJO TITULO IV DE OTROS FACTORES DE </a:t>
            </a:r>
            <a:r>
              <a:rPr lang="es-CL" dirty="0" smtClean="0"/>
              <a:t>RIESGOS.</a:t>
            </a:r>
          </a:p>
          <a:p>
            <a:pPr lvl="2"/>
            <a:r>
              <a:rPr lang="es-CL" dirty="0" smtClean="0"/>
              <a:t>Párrafo </a:t>
            </a:r>
            <a:r>
              <a:rPr lang="es-CL" dirty="0" smtClean="0"/>
              <a:t>I De la contaminación del aire y de los ruidos y </a:t>
            </a:r>
            <a:r>
              <a:rPr lang="es-CL" dirty="0" smtClean="0"/>
              <a:t>vibraciones.</a:t>
            </a:r>
          </a:p>
          <a:p>
            <a:pPr lvl="2"/>
            <a:r>
              <a:rPr lang="es-CL" dirty="0" smtClean="0"/>
              <a:t>Párrafo </a:t>
            </a:r>
            <a:r>
              <a:rPr lang="es-CL" dirty="0" smtClean="0"/>
              <a:t>II De las substancias tóxicas o peligrosas para la salud </a:t>
            </a:r>
            <a:endParaRPr lang="es-CL" dirty="0" smtClean="0"/>
          </a:p>
          <a:p>
            <a:pPr lvl="2"/>
            <a:endParaRPr lang="es-CL" dirty="0" smtClean="0"/>
          </a:p>
          <a:p>
            <a:r>
              <a:rPr lang="es-CL" dirty="0" smtClean="0"/>
              <a:t>LIBRO </a:t>
            </a:r>
            <a:r>
              <a:rPr lang="es-CL" dirty="0" smtClean="0"/>
              <a:t>CUARTO De los Productos Farmacéuticos, Alimentos de Uso Médico, Cosméticos, Productos Alimenticios y Artículos de Uso Médico </a:t>
            </a:r>
            <a:endParaRPr lang="es-CL" dirty="0" smtClean="0"/>
          </a:p>
          <a:p>
            <a:pPr lvl="1"/>
            <a:r>
              <a:rPr lang="es-CL" dirty="0" smtClean="0"/>
              <a:t>TITULO </a:t>
            </a:r>
            <a:r>
              <a:rPr lang="es-CL" dirty="0" smtClean="0"/>
              <a:t>I NORMAS COMUNES </a:t>
            </a:r>
            <a:endParaRPr lang="es-CL" dirty="0" smtClean="0"/>
          </a:p>
          <a:p>
            <a:pPr lvl="1"/>
            <a:r>
              <a:rPr lang="es-CL" dirty="0" smtClean="0"/>
              <a:t>TITULO </a:t>
            </a:r>
            <a:r>
              <a:rPr lang="es-CL" dirty="0" smtClean="0"/>
              <a:t>II DE LOS PRODUCTOS </a:t>
            </a:r>
            <a:r>
              <a:rPr lang="es-CL" dirty="0" smtClean="0"/>
              <a:t>FARMACEUTICOS, ALIMENTICIOS </a:t>
            </a:r>
            <a:r>
              <a:rPr lang="es-CL" dirty="0" smtClean="0"/>
              <a:t>DE USO MEDICO, COSMETICOS </a:t>
            </a:r>
            <a:r>
              <a:rPr lang="es-CL" dirty="0" smtClean="0"/>
              <a:t>Y ARTICULOS </a:t>
            </a:r>
            <a:r>
              <a:rPr lang="es-CL" dirty="0" smtClean="0"/>
              <a:t>DE USO MEDICO </a:t>
            </a:r>
            <a:endParaRPr lang="es-CL" dirty="0" smtClean="0"/>
          </a:p>
          <a:p>
            <a:pPr lvl="1"/>
            <a:r>
              <a:rPr lang="es-CL" dirty="0" smtClean="0"/>
              <a:t>TITULO </a:t>
            </a:r>
            <a:r>
              <a:rPr lang="es-CL" dirty="0" smtClean="0"/>
              <a:t>III DE LOS PRODUCTOS ALIMENTICIOS</a:t>
            </a:r>
            <a:endParaRPr lang="es-C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88640"/>
            <a:ext cx="8075240" cy="6285312"/>
          </a:xfrm>
        </p:spPr>
        <p:txBody>
          <a:bodyPr>
            <a:normAutofit fontScale="85000" lnSpcReduction="20000"/>
          </a:bodyPr>
          <a:lstStyle/>
          <a:p>
            <a:pPr algn="just"/>
            <a:r>
              <a:rPr lang="es-CL" dirty="0" smtClean="0"/>
              <a:t>LIBRO QUINTO </a:t>
            </a:r>
            <a:r>
              <a:rPr lang="es-CL" dirty="0" smtClean="0"/>
              <a:t>Del </a:t>
            </a:r>
            <a:r>
              <a:rPr lang="es-CL" dirty="0" smtClean="0"/>
              <a:t>Ejercicio de la Medicina y Profesiones Afines </a:t>
            </a:r>
            <a:endParaRPr lang="es-CL" dirty="0" smtClean="0"/>
          </a:p>
          <a:p>
            <a:pPr algn="just"/>
            <a:endParaRPr lang="es-CL" dirty="0" smtClean="0"/>
          </a:p>
          <a:p>
            <a:pPr algn="just"/>
            <a:r>
              <a:rPr lang="es-CL" dirty="0" smtClean="0"/>
              <a:t>LIBRO </a:t>
            </a:r>
            <a:r>
              <a:rPr lang="es-CL" dirty="0" smtClean="0"/>
              <a:t>SEXTO </a:t>
            </a:r>
            <a:r>
              <a:rPr lang="es-CL" dirty="0" smtClean="0"/>
              <a:t>De </a:t>
            </a:r>
            <a:r>
              <a:rPr lang="es-CL" dirty="0" smtClean="0"/>
              <a:t>los Laboratorios, Farmacias y Otros Establecimientos </a:t>
            </a:r>
            <a:endParaRPr lang="es-CL" dirty="0" smtClean="0"/>
          </a:p>
          <a:p>
            <a:pPr algn="just"/>
            <a:endParaRPr lang="es-CL" dirty="0" smtClean="0"/>
          </a:p>
          <a:p>
            <a:pPr algn="just"/>
            <a:r>
              <a:rPr lang="es-CL" dirty="0" smtClean="0"/>
              <a:t>LIBRO </a:t>
            </a:r>
            <a:r>
              <a:rPr lang="es-CL" dirty="0" smtClean="0"/>
              <a:t>SEPTIMO </a:t>
            </a:r>
            <a:r>
              <a:rPr lang="es-CL" dirty="0" smtClean="0"/>
              <a:t>De </a:t>
            </a:r>
            <a:r>
              <a:rPr lang="es-CL" dirty="0" smtClean="0"/>
              <a:t>la Observación y Reclusión de los Enfermos Mentales, de los Alcohólicos y de los que Presenten Estado de Dependencia de Otras Drogas y Substancias </a:t>
            </a:r>
            <a:endParaRPr lang="es-CL" dirty="0" smtClean="0"/>
          </a:p>
          <a:p>
            <a:pPr algn="just"/>
            <a:endParaRPr lang="es-CL" dirty="0" smtClean="0"/>
          </a:p>
          <a:p>
            <a:pPr algn="just"/>
            <a:r>
              <a:rPr lang="es-CL" dirty="0" smtClean="0"/>
              <a:t>LIBRO </a:t>
            </a:r>
            <a:r>
              <a:rPr lang="es-CL" dirty="0" smtClean="0"/>
              <a:t>OCTAVO </a:t>
            </a:r>
            <a:r>
              <a:rPr lang="es-CL" dirty="0" smtClean="0"/>
              <a:t>De </a:t>
            </a:r>
            <a:r>
              <a:rPr lang="es-CL" dirty="0" smtClean="0"/>
              <a:t>las Inhumaciones, Exhumaciones y Traslado de Cadáveres </a:t>
            </a:r>
            <a:endParaRPr lang="es-CL" dirty="0" smtClean="0"/>
          </a:p>
          <a:p>
            <a:pPr algn="just">
              <a:buNone/>
            </a:pPr>
            <a:endParaRPr lang="es-CL" dirty="0" smtClean="0"/>
          </a:p>
          <a:p>
            <a:pPr algn="just"/>
            <a:r>
              <a:rPr lang="es-CL" dirty="0" smtClean="0"/>
              <a:t>LIBRO NOVENO </a:t>
            </a:r>
            <a:r>
              <a:rPr lang="es-CL" dirty="0" smtClean="0"/>
              <a:t>Del Aprovechamiento de Tejidos o Partes del Cuerpo de un Donante Vivo y de la Utilización de Cadáveres o Parte de Ellos Con Fines Científicos o </a:t>
            </a:r>
            <a:r>
              <a:rPr lang="es-CL" dirty="0" smtClean="0"/>
              <a:t>Terapéuticos</a:t>
            </a:r>
          </a:p>
          <a:p>
            <a:pPr algn="just">
              <a:buNone/>
            </a:pPr>
            <a:endParaRPr lang="es-CL" dirty="0" smtClean="0"/>
          </a:p>
          <a:p>
            <a:r>
              <a:rPr lang="es-CL" dirty="0" smtClean="0"/>
              <a:t>LIBRO DECIMO </a:t>
            </a:r>
            <a:r>
              <a:rPr lang="es-CL" dirty="0" smtClean="0"/>
              <a:t>De </a:t>
            </a:r>
            <a:r>
              <a:rPr lang="es-CL" dirty="0" smtClean="0"/>
              <a:t>los Procedimientos y Sanciones</a:t>
            </a:r>
          </a:p>
          <a:p>
            <a:pPr lvl="1"/>
            <a:r>
              <a:rPr lang="es-CL" dirty="0" smtClean="0"/>
              <a:t> TITULO I DE LA INSPECCION Y ALLANAMIENTO </a:t>
            </a:r>
          </a:p>
          <a:p>
            <a:pPr lvl="1"/>
            <a:r>
              <a:rPr lang="es-CL" dirty="0" smtClean="0"/>
              <a:t>TITULO II DEL SUMARIO SANITARIO </a:t>
            </a:r>
          </a:p>
          <a:p>
            <a:pPr lvl="1"/>
            <a:r>
              <a:rPr lang="es-CL" dirty="0" smtClean="0"/>
              <a:t>TITULO III DE LAS SANCIONES Y MEDIDAS SANITARIAS.</a:t>
            </a:r>
          </a:p>
          <a:p>
            <a:pPr algn="just">
              <a:buNone/>
            </a:pPr>
            <a:endParaRPr lang="es-C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6672"/>
            <a:ext cx="7467600" cy="1143000"/>
          </a:xfrm>
        </p:spPr>
        <p:txBody>
          <a:bodyPr>
            <a:noAutofit/>
          </a:bodyPr>
          <a:lstStyle/>
          <a:p>
            <a:r>
              <a:rPr lang="es-CL" sz="2400" b="1" i="1" dirty="0" smtClean="0"/>
              <a:t/>
            </a:r>
            <a:br>
              <a:rPr lang="es-CL" sz="2400" b="1" i="1" dirty="0" smtClean="0"/>
            </a:br>
            <a:r>
              <a:rPr lang="es-CL" sz="2400" b="1" i="1" dirty="0" smtClean="0"/>
              <a:t/>
            </a:r>
            <a:br>
              <a:rPr lang="es-CL" sz="2400" b="1" i="1" dirty="0" smtClean="0"/>
            </a:br>
            <a:r>
              <a:rPr lang="es-CL" sz="2400" b="1" i="1" dirty="0" smtClean="0"/>
              <a:t>MATERIAS </a:t>
            </a:r>
            <a:br>
              <a:rPr lang="es-CL" sz="2400" b="1" i="1" dirty="0" smtClean="0"/>
            </a:br>
            <a:r>
              <a:rPr lang="es-CL" sz="2400" b="1" i="1" dirty="0" smtClean="0"/>
              <a:t/>
            </a:r>
            <a:br>
              <a:rPr lang="es-CL" sz="2400" b="1" i="1" dirty="0" smtClean="0"/>
            </a:br>
            <a:r>
              <a:rPr lang="es-CL" sz="2400" b="1" i="1" dirty="0" smtClean="0"/>
              <a:t>Definiciones y responsabilidades</a:t>
            </a:r>
            <a:r>
              <a:rPr lang="es-CL" sz="2400" dirty="0" smtClean="0"/>
              <a:t/>
            </a:r>
            <a:br>
              <a:rPr lang="es-CL" sz="2400" dirty="0" smtClean="0"/>
            </a:br>
            <a:endParaRPr lang="es-CL" sz="2400" dirty="0"/>
          </a:p>
        </p:txBody>
      </p:sp>
      <p:sp>
        <p:nvSpPr>
          <p:cNvPr id="3" name="2 Marcador de contenido"/>
          <p:cNvSpPr>
            <a:spLocks noGrp="1"/>
          </p:cNvSpPr>
          <p:nvPr>
            <p:ph sz="quarter" idx="1"/>
          </p:nvPr>
        </p:nvSpPr>
        <p:spPr>
          <a:xfrm>
            <a:off x="323528" y="1600200"/>
            <a:ext cx="8136904" cy="4873752"/>
          </a:xfrm>
        </p:spPr>
        <p:txBody>
          <a:bodyPr>
            <a:normAutofit lnSpcReduction="10000"/>
          </a:bodyPr>
          <a:lstStyle/>
          <a:p>
            <a:pPr algn="just"/>
            <a:r>
              <a:rPr lang="es-CL" dirty="0" smtClean="0"/>
              <a:t>Se establecen las funciones del Ministerio de Salud como atender todas las materias relacionadas con la salud pública y el bienestar higiénico del país.</a:t>
            </a:r>
          </a:p>
          <a:p>
            <a:pPr algn="just">
              <a:buNone/>
            </a:pPr>
            <a:endParaRPr lang="es-CL" dirty="0" smtClean="0"/>
          </a:p>
          <a:p>
            <a:pPr algn="just"/>
            <a:r>
              <a:rPr lang="es-CL" dirty="0" smtClean="0"/>
              <a:t> En el orden sanitario establece las funciones que le corresponde a las Municipalidades: </a:t>
            </a:r>
          </a:p>
          <a:p>
            <a:pPr lvl="1" algn="just"/>
            <a:r>
              <a:rPr lang="es-CL" dirty="0" smtClean="0"/>
              <a:t>a) la limpieza y condiciones de seguridad, de sitios públicos, de tránsito y recreo; </a:t>
            </a:r>
          </a:p>
          <a:p>
            <a:pPr lvl="1" algn="just"/>
            <a:r>
              <a:rPr lang="es-CL" dirty="0" smtClean="0"/>
              <a:t>b) recolectar, transportar y eliminar basuras, residuos y desperdicios; </a:t>
            </a:r>
          </a:p>
          <a:p>
            <a:pPr lvl="1" algn="just"/>
            <a:r>
              <a:rPr lang="es-CL" dirty="0" smtClean="0"/>
              <a:t>c) velar por el cumplimiento de disposiciones sobre higiene y seguridad de construcciones; </a:t>
            </a:r>
          </a:p>
          <a:p>
            <a:pPr lvl="1" algn="just"/>
            <a:r>
              <a:rPr lang="es-CL" dirty="0" smtClean="0"/>
              <a:t>d) proveer a la limpieza y conservación de canales, acequias y bebederos.</a:t>
            </a:r>
          </a:p>
          <a:p>
            <a:endParaRPr lang="es-C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Pro</a:t>
            </a:r>
            <a:r>
              <a:rPr lang="es-CL" b="1" i="1" dirty="0" smtClean="0"/>
              <a:t>tección </a:t>
            </a:r>
            <a:r>
              <a:rPr lang="es-CL" b="1" i="1" dirty="0" err="1" smtClean="0"/>
              <a:t>maternoinfantil</a:t>
            </a:r>
            <a:r>
              <a:rPr lang="es-CL" dirty="0" smtClean="0"/>
              <a:t/>
            </a:r>
            <a:br>
              <a:rPr lang="es-CL" dirty="0" smtClean="0"/>
            </a:br>
            <a:endParaRPr lang="es-CL" dirty="0"/>
          </a:p>
        </p:txBody>
      </p:sp>
      <p:sp>
        <p:nvSpPr>
          <p:cNvPr id="3" name="2 Marcador de contenido"/>
          <p:cNvSpPr>
            <a:spLocks noGrp="1"/>
          </p:cNvSpPr>
          <p:nvPr>
            <p:ph sz="quarter" idx="1"/>
          </p:nvPr>
        </p:nvSpPr>
        <p:spPr>
          <a:xfrm>
            <a:off x="467544" y="1268760"/>
            <a:ext cx="7467600" cy="4873752"/>
          </a:xfrm>
        </p:spPr>
        <p:txBody>
          <a:bodyPr>
            <a:normAutofit/>
          </a:bodyPr>
          <a:lstStyle/>
          <a:p>
            <a:pPr algn="just"/>
            <a:endParaRPr lang="es-CL" b="1" dirty="0" smtClean="0"/>
          </a:p>
          <a:p>
            <a:pPr algn="just"/>
            <a:r>
              <a:rPr lang="es-CL" dirty="0" smtClean="0"/>
              <a:t>Toda mujer durante el embarazo, y hasta el sexto mes de nacimiento del hijo, y el niño tendrán derecho a la protección y vigilancia del Estado por intermedio de las instituciones que correspondan. </a:t>
            </a:r>
          </a:p>
          <a:p>
            <a:pPr algn="just"/>
            <a:r>
              <a:rPr lang="es-CL" dirty="0" smtClean="0"/>
              <a:t>Esta tuición comprenderá la higiene y asistencia social de la madre y el hijo. </a:t>
            </a:r>
          </a:p>
          <a:p>
            <a:pPr algn="just"/>
            <a:r>
              <a:rPr lang="es-CL" dirty="0" smtClean="0"/>
              <a:t>Esta atención será gratuita para los indigentes.</a:t>
            </a:r>
          </a:p>
          <a:p>
            <a:pPr algn="just"/>
            <a:r>
              <a:rPr lang="es-CL" dirty="0" smtClean="0"/>
              <a:t>La leche para el recién nacido.</a:t>
            </a:r>
          </a:p>
          <a:p>
            <a:pPr algn="just"/>
            <a:r>
              <a:rPr lang="es-CL" dirty="0" smtClean="0"/>
              <a:t>La atención médico preventiva y dental de los alumnos.</a:t>
            </a:r>
          </a:p>
          <a:p>
            <a:endParaRPr lang="es-C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140</TotalTime>
  <Words>3891</Words>
  <Application>Microsoft Office PowerPoint</Application>
  <PresentationFormat>Presentación en pantalla (4:3)</PresentationFormat>
  <Paragraphs>165</Paragraphs>
  <Slides>33</Slides>
  <Notes>0</Notes>
  <HiddenSlides>0</HiddenSlides>
  <MMClips>0</MMClip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Mirador</vt:lpstr>
      <vt:lpstr>CÓDIGO SANITARIO</vt:lpstr>
      <vt:lpstr>Código Sanitario de Chile </vt:lpstr>
      <vt:lpstr>Historia</vt:lpstr>
      <vt:lpstr>HISTORIA</vt:lpstr>
      <vt:lpstr>ESTRUCTURA DEL CÓDIGO SANITARIO</vt:lpstr>
      <vt:lpstr>Diapositiva 6</vt:lpstr>
      <vt:lpstr>Diapositiva 7</vt:lpstr>
      <vt:lpstr>  MATERIAS   Definiciones y responsabilidades </vt:lpstr>
      <vt:lpstr>Protección maternoinfantil </vt:lpstr>
      <vt:lpstr>Enfermedades transmisibles </vt:lpstr>
      <vt:lpstr>Enfermedades transmisibles</vt:lpstr>
      <vt:lpstr>Enfermedades venéreas </vt:lpstr>
      <vt:lpstr>Estadísticas sanitarias </vt:lpstr>
      <vt:lpstr>Higiene y seguridad del ambiente y lugares de trabajo </vt:lpstr>
      <vt:lpstr>Diapositiva 15</vt:lpstr>
      <vt:lpstr>Productos alimenticios </vt:lpstr>
      <vt:lpstr>Ejercicio de la medicina y profesiones afines </vt:lpstr>
      <vt:lpstr>Diapositiva 18</vt:lpstr>
      <vt:lpstr>Diapositiva 19</vt:lpstr>
      <vt:lpstr>Laboratorios, farmacias y otros establecimientos </vt:lpstr>
      <vt:lpstr>Diapositiva 21</vt:lpstr>
      <vt:lpstr>DE LA OBSERVACION Y RECLUSION DE LOS ENFERMOS MENTALES, DE LOS ALCOHOLICOS Y DE LOS QUE PRESENTEN ESTADO DE DEPENDENCIA DE OTRAS DROGAS Y SUBSTANCIAS</vt:lpstr>
      <vt:lpstr>DE LAS INHUMACIONES, EXHUMACIONES Y TRASLADO DE CADAVERES.</vt:lpstr>
      <vt:lpstr>DEL APROVECHAMIENTO DE TEJIDOS O PARTES DEL CUERPO DE UN DONANTE VIVO Y DE LA UTILIZACION DE CADAVERES O PARTE DE ELLOS CON FINES CIENTIFICOS O TERAPEUTICOS</vt:lpstr>
      <vt:lpstr>Diapositiva 25</vt:lpstr>
      <vt:lpstr>DE LOS PROCEDIMIENTOS Y SANCIONES  Título I DE LA INSPECCION Y ALLANAMIENTO</vt:lpstr>
      <vt:lpstr>Diapositiva 27</vt:lpstr>
      <vt:lpstr>DEL SUMARIO SANITARIO</vt:lpstr>
      <vt:lpstr>Diapositiva 29</vt:lpstr>
      <vt:lpstr>Diapositiva 30</vt:lpstr>
      <vt:lpstr>DE LAS SANCIONES Y MEDIDAS SANITARIAS</vt:lpstr>
      <vt:lpstr>Diapositiva 32</vt:lpstr>
      <vt:lpstr>Diapositiva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CÓDIGO SANITARIO</dc:title>
  <dc:creator>Valery</dc:creator>
  <cp:lastModifiedBy>Valery</cp:lastModifiedBy>
  <cp:revision>15</cp:revision>
  <dcterms:created xsi:type="dcterms:W3CDTF">2015-10-04T15:47:29Z</dcterms:created>
  <dcterms:modified xsi:type="dcterms:W3CDTF">2015-10-04T19:12:51Z</dcterms:modified>
</cp:coreProperties>
</file>